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383" r:id="rId3"/>
    <p:sldId id="382" r:id="rId4"/>
    <p:sldId id="385" r:id="rId5"/>
    <p:sldId id="384" r:id="rId6"/>
    <p:sldId id="372" r:id="rId7"/>
    <p:sldId id="386" r:id="rId8"/>
    <p:sldId id="387" r:id="rId9"/>
    <p:sldId id="389" r:id="rId10"/>
    <p:sldId id="388" r:id="rId11"/>
    <p:sldId id="394" r:id="rId12"/>
    <p:sldId id="395" r:id="rId13"/>
    <p:sldId id="396" r:id="rId14"/>
    <p:sldId id="390" r:id="rId15"/>
    <p:sldId id="391" r:id="rId16"/>
    <p:sldId id="392" r:id="rId17"/>
    <p:sldId id="393" r:id="rId18"/>
  </p:sldIdLst>
  <p:sldSz cx="12192000" cy="6858000"/>
  <p:notesSz cx="6858000" cy="9144000"/>
  <p:defaultTextStyle>
    <a:defPPr>
      <a:defRPr lang="j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23"/>
    <p:restoredTop sz="94690"/>
  </p:normalViewPr>
  <p:slideViewPr>
    <p:cSldViewPr snapToGrid="0">
      <p:cViewPr varScale="1">
        <p:scale>
          <a:sx n="151" d="100"/>
          <a:sy n="151" d="100"/>
        </p:scale>
        <p:origin x="3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8.png>
</file>

<file path=ppt/media/image19.png>
</file>

<file path=ppt/media/image2.png>
</file>

<file path=ppt/media/image20.png>
</file>

<file path=ppt/media/image23.jpg>
</file>

<file path=ppt/media/image24.jpg>
</file>

<file path=ppt/media/image3.png>
</file>

<file path=ppt/media/image4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1CA74-4182-5C46-9F1B-02C6B9900BB4}" type="datetimeFigureOut">
              <a:rPr kumimoji="1" lang="ja-ES" altLang="en-US" smtClean="0"/>
              <a:t>26/1/25</a:t>
            </a:fld>
            <a:endParaRPr kumimoji="1" lang="ja-ES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ES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23635-0889-2B44-BCE8-438855402E94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319101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3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8810373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A70BF-EFC2-2FD2-E6DE-34717A4BA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209C4D1-EDEE-4A12-8615-2A5B0F1B89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5E6E2CEA-7122-DDF4-7A22-42589EF14F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FCC0AF1-E6D0-8A36-F8DC-F5774B8C3B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13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010366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981A8-A1CA-EE53-AD7F-CB9AF761C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557E500-C608-5C7D-3058-ED53467B93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50A45062-9A21-1AB9-31E2-78E7F7EC5F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D825978-125D-6A2C-818C-D2F9F813A2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15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149613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B01ED-05E1-DC2E-E36E-2E9EAB0D0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D92A5608-F8A6-E2A5-EEB9-3B6722F08F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1B5A7BF8-AEF7-449A-92EF-A6E35815F6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BDC11E1-B380-DD6B-5240-8B9445F4AE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16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4129541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96760-FE55-183E-C5FF-F892FD4C3B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2AA6C64-D69D-2080-6B57-9C6F962D2B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26E115F4-9CB9-706B-F741-C3FBB8F2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4DF89C7-E20C-55A9-9C4B-9060A9D9F8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17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940066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E36B3-3AA8-7F66-A4FB-CB1EC26D6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EFE5852-76F7-27F4-9EE7-D914B6DDA4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F6AA2A0-6239-DBFF-1812-48469CEB45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76D5C3B-F692-D130-6C7D-D43A43B5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4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685656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43DA5-DCAC-0E7E-8AE7-0D3A6955B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AE1021D-A003-B413-93C6-18CFCC69DE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769000A6-4683-FAC1-3754-97D384A11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22A1A0D-C3E8-0D76-9F99-9F68EC5636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5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257920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 dirty="0"/>
              <a:t> </a:t>
            </a:r>
            <a:r>
              <a:rPr kumimoji="1" lang="ja-ES" altLang="en-US" dirty="0"/>
              <a:t>光学的厚み</a:t>
            </a:r>
            <a:r>
              <a:rPr kumimoji="1" lang="en-US" altLang="ja-ES" dirty="0"/>
              <a:t> : CMB</a:t>
            </a:r>
            <a:r>
              <a:rPr kumimoji="1" lang="ja-ES" altLang="en-US" dirty="0"/>
              <a:t>光子が宇宙でとれくらい透明なのかを表す量。そのため、再電離で再び宇宙がイオン化する時にこの値は重要な値となる。</a:t>
            </a:r>
            <a:endParaRPr kumimoji="1" lang="en-US" altLang="ja-E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6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69705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49C3F-2607-5D80-5DB7-04AC1378A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5FF5AD6-96C1-4942-3F16-96D6F2AE1D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800E3831-50E1-1CF2-5D05-766DB728F9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C7CF7EB-A3D4-E9B2-1F69-B965358698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7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160101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AC3D72-D0E7-E7A9-B978-ADF6C7F5E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1670B00-1A0E-84C0-ADB6-68105D8400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627E91F5-C848-57ED-4510-BF4DE5AC49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56E8E57-E69A-EE79-3F29-5ADCC7A868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8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26359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A0E1D-9D58-44F3-ABA8-36C29986E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63B1300F-2AB7-0E66-9C4D-D20032FD54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502A48A8-9F34-A293-654E-31DDF9BA5A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DECA395-180F-C47C-5838-13FA58E283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10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72065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B64BC-AEA0-91A4-F262-74439D40B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F5B453B-7289-4909-B6D7-0217EC1BD0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65212D33-E2F0-58AA-6D86-89E007A375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5EC635-8066-D2C8-6FD8-91149F1AFD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11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1153022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24B9C-BF73-B1A8-2189-920A035F1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FFBECCE-A6FB-30E6-37C0-FC783BEB03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20E1986D-B493-0A41-B54D-EDC631C644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ES"/>
              <a:t>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54E7646-ECFD-CF61-C95D-341A9B96AC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8438F-8954-6F4B-8CFE-5C58AB865F80}" type="slidenum">
              <a:rPr kumimoji="1" lang="ja-ES" altLang="en-US" smtClean="0"/>
              <a:t>12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96154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2AF971-5561-CF60-68C5-E016DB8A40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281DE6E-5DF6-9E10-B4ED-3571D79C7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C44D6A-AB59-9168-6D9D-F1E4ADB9E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DDB524-36CE-3812-7C9B-97F15444E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81FF9B-893E-DC8F-E67C-F66BB5E34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063109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45F846-6017-D2AA-89D9-87998FD49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A5E1312-37C4-A8AE-47B2-D9B3F829C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99C8AC6-2275-5E81-0CE4-77996C5E8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1E94CC5-FA80-182C-9842-37150AB80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891048-E75B-4B78-9070-0C02E583E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913977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11AFE5A-0BD4-C935-4B1C-0E83D1E711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F7BC4AD-6010-99E0-2FBB-3B99F3C356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4C1502A-9B7D-0B36-86A1-39F63F75A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B824A59-28D5-6A9F-815F-E72704D0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50E7D5-6587-6CF9-3DA5-058BAA7B0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116587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ED84B3-CCC6-C102-DFBA-05A736D91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8704360-097C-110F-A9B6-DBE1BFE73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AAB9A2-559E-472E-0DBB-5E1466E31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2390610-8529-214B-BB4E-D6645DFD0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89228F-86C7-FAB1-45A5-1FCCCB6A5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951934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41345D-ADF1-BE99-2618-F260BB287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A2BFF16-8C98-889A-FA83-9BE7BF1E4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D397005-C38C-7E55-EE06-469AD0542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0D974CD-126A-BB26-9F18-B6149622C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E4C9D1-5F80-6818-7A5D-7699B3454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402390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6EBC70-C95E-B306-2E0F-84D7808B3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A5DC93-085D-0969-42B5-1F12D83CD1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5E39087-0D4D-683E-BBF1-93BE7A7B7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721331D-E6D5-AA92-A375-8FD75992B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9FEE30-5323-C837-5C53-9D6525D3D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8EBC13F-50AD-3426-3729-2E4E84814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612870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5D3FE5-3C66-A0F6-D080-946E228C3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F829A46-444F-6B44-59D5-F4FCCC1E3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D5C95A3-63CF-C2BF-81BF-2EA28A0212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A99ACDE-2E2B-2316-A1C0-35B72E5536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A05F55F-4B68-2B04-6597-39D2AB84D9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F06D615-0162-CEB0-670A-E1B44C24D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CAA70E5-07BB-CB51-80F2-750DEE0A5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0E9F720-0008-8A3D-D6F4-29FB3E9CB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671076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077263-3E4A-2177-0489-59DEC324B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015B67D-0B23-793E-47DA-E59FF0F9F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326D62D-90DD-C680-DBBF-1F407B62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1BB16A4-D3E4-B6B8-D38E-A77361D54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181200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30DA738-9206-0F40-368F-C89FA4763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03E1632-A75C-B4C1-4136-CBAACA224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4943BD0-E0D8-E96A-919A-6CA34918A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534978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5DBE52-DD2F-8D0A-0B4B-D0B78405B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D67A06-AE13-724A-C2F3-9D96F1AAA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1D17739-02B6-398F-3EA8-6AB9CEE64C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48AF02D-9D94-E870-8A5A-89A88F607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F04420D-E563-77E5-AC45-E6833CFA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0B06EC7-1BF3-C42B-0F6B-8E8F3077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741336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496C51-761A-BF1A-A3C8-6A43D698F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0703D49-3830-C4B6-9569-2D3273BF47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5C6D3F5-3E41-7EB9-4182-E384B7873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6AF6037-A9D0-C15C-C450-0903F05FC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ADA2F5C-E720-EC93-64CF-6DD63FE28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FDF584C-DF04-8AD7-845B-2ACB1DF4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837135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32EC035-260E-68FA-E925-F87F926EF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A9E1907-528D-FD3D-AA8F-15709337F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C043B7F-FC63-5414-FFB8-B0165F344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BD2E75D-78AB-7972-9896-BC30816134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7F6D57B-F860-84AA-8FEB-ADF7D5B19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5EE96E-1216-F24C-9298-0DB3D5CB0411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375541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D89CA-6A79-48B8-B936-B25AB1A2E5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148" y="1131507"/>
            <a:ext cx="11347704" cy="2387600"/>
          </a:xfrm>
        </p:spPr>
        <p:txBody>
          <a:bodyPr>
            <a:normAutofit/>
          </a:bodyPr>
          <a:lstStyle/>
          <a:p>
            <a:r>
              <a:rPr kumimoji="1" lang="en-US" altLang="ja-ES" sz="4800" dirty="0">
                <a:latin typeface="Meiryo" panose="020B0604030504040204" pitchFamily="34" charset="-128"/>
                <a:ea typeface="Meiryo" panose="020B0604030504040204" pitchFamily="34" charset="-128"/>
              </a:rPr>
              <a:t>CMB</a:t>
            </a:r>
            <a:r>
              <a:rPr kumimoji="1" lang="ja-ES" altLang="en-US" sz="4800" dirty="0">
                <a:latin typeface="Meiryo" panose="020B0604030504040204" pitchFamily="34" charset="-128"/>
                <a:ea typeface="Meiryo" panose="020B0604030504040204" pitchFamily="34" charset="-128"/>
              </a:rPr>
              <a:t>望遠鏡</a:t>
            </a:r>
            <a:r>
              <a:rPr kumimoji="1" lang="en-US" altLang="ja-ES" sz="4800" dirty="0" err="1">
                <a:latin typeface="Meiryo" panose="020B0604030504040204" pitchFamily="34" charset="-128"/>
                <a:ea typeface="Meiryo" panose="020B0604030504040204" pitchFamily="34" charset="-128"/>
              </a:rPr>
              <a:t>GroundBIRD</a:t>
            </a:r>
            <a:r>
              <a:rPr kumimoji="1" lang="ja-ES" altLang="en-US" sz="4800" dirty="0">
                <a:latin typeface="Meiryo" panose="020B0604030504040204" pitchFamily="34" charset="-128"/>
                <a:ea typeface="Meiryo" panose="020B0604030504040204" pitchFamily="34" charset="-128"/>
              </a:rPr>
              <a:t>の焦点面検出器アライメントと長期運用に向けた角度データ取得システムの最適化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6E10C0B-E461-B849-4342-DB9F6B82B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22078"/>
            <a:ext cx="9144000" cy="1655762"/>
          </a:xfrm>
        </p:spPr>
        <p:txBody>
          <a:bodyPr>
            <a:normAutofit/>
          </a:bodyPr>
          <a:lstStyle/>
          <a:p>
            <a:r>
              <a:rPr kumimoji="1" lang="ja-ES" altLang="en-US" sz="3200" dirty="0"/>
              <a:t>高エネルギー物理学研究室</a:t>
            </a:r>
            <a:endParaRPr kumimoji="1" lang="en-US" altLang="ja-ES" sz="3200" dirty="0"/>
          </a:p>
          <a:p>
            <a:r>
              <a:rPr kumimoji="1" lang="ja-ES" altLang="en-US" sz="3200" dirty="0"/>
              <a:t>片岡敬涼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A58657E-1913-A690-EEEB-667FF51F5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D3FE7B-7C5A-0CE4-04EA-83C0CAFE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BDCA2D-712B-26EB-EA0C-B5C15F4B0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E96E-1216-F24C-9298-0DB3D5CB0411}" type="slidenum">
              <a:rPr kumimoji="1" lang="ja-ES" altLang="en-US" smtClean="0"/>
              <a:t>1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568140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3BA97-0B04-2743-0B07-CFCEEA14B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23E244-5077-DA92-7B1B-F163E73D6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仰角</a:t>
            </a:r>
            <a:r>
              <a:rPr kumimoji="1" lang="en-US" altLang="ja-ES" sz="3600" dirty="0">
                <a:latin typeface="Meiryo" panose="020B0604030504040204" pitchFamily="34" charset="-128"/>
                <a:ea typeface="Meiryo" panose="020B0604030504040204" pitchFamily="34" charset="-128"/>
              </a:rPr>
              <a:t>DAQ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の役割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01655A-2B8E-A024-5941-564B40D99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FA9682-EC17-4C40-887A-18E8CC75E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F9C6CC6C-9CC8-D0CD-694E-0E6D5FB15890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5AEEC74-ECA3-9C99-2F74-D22BA31A4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108D03E3-0039-9429-C1B6-15F96C62A889}"/>
              </a:ext>
            </a:extLst>
          </p:cNvPr>
          <p:cNvGrpSpPr/>
          <p:nvPr/>
        </p:nvGrpSpPr>
        <p:grpSpPr>
          <a:xfrm>
            <a:off x="759898" y="1754230"/>
            <a:ext cx="5282500" cy="2744715"/>
            <a:chOff x="700421" y="857128"/>
            <a:chExt cx="9308749" cy="4809527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45295A14-2396-7380-11E7-05ABAC867962}"/>
                </a:ext>
              </a:extLst>
            </p:cNvPr>
            <p:cNvGrpSpPr/>
            <p:nvPr/>
          </p:nvGrpSpPr>
          <p:grpSpPr>
            <a:xfrm>
              <a:off x="700421" y="857128"/>
              <a:ext cx="9124701" cy="4809527"/>
              <a:chOff x="380381" y="1465135"/>
              <a:chExt cx="9124701" cy="4809527"/>
            </a:xfrm>
          </p:grpSpPr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4549B342-0BBB-4323-C19E-D0F49BAB64B9}"/>
                  </a:ext>
                </a:extLst>
              </p:cNvPr>
              <p:cNvSpPr/>
              <p:nvPr/>
            </p:nvSpPr>
            <p:spPr>
              <a:xfrm>
                <a:off x="2494712" y="1465135"/>
                <a:ext cx="4075360" cy="480952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dirty="0"/>
              </a:p>
            </p:txBody>
          </p:sp>
          <p:grpSp>
            <p:nvGrpSpPr>
              <p:cNvPr id="19" name="グループ化 18">
                <a:extLst>
                  <a:ext uri="{FF2B5EF4-FFF2-40B4-BE49-F238E27FC236}">
                    <a16:creationId xmlns:a16="http://schemas.microsoft.com/office/drawing/2014/main" id="{2D52A7B7-087F-02E5-3346-64416CCFB3CC}"/>
                  </a:ext>
                </a:extLst>
              </p:cNvPr>
              <p:cNvGrpSpPr/>
              <p:nvPr/>
            </p:nvGrpSpPr>
            <p:grpSpPr>
              <a:xfrm>
                <a:off x="380381" y="2678028"/>
                <a:ext cx="9124701" cy="3113775"/>
                <a:chOff x="380381" y="2678028"/>
                <a:chExt cx="9124701" cy="3113775"/>
              </a:xfrm>
            </p:grpSpPr>
            <p:sp>
              <p:nvSpPr>
                <p:cNvPr id="20" name="テキスト ボックス 19">
                  <a:extLst>
                    <a:ext uri="{FF2B5EF4-FFF2-40B4-BE49-F238E27FC236}">
                      <a16:creationId xmlns:a16="http://schemas.microsoft.com/office/drawing/2014/main" id="{59B12758-4D4B-ABC8-D5B0-834F3F05C3F2}"/>
                    </a:ext>
                  </a:extLst>
                </p:cNvPr>
                <p:cNvSpPr txBox="1"/>
                <p:nvPr/>
              </p:nvSpPr>
              <p:spPr>
                <a:xfrm>
                  <a:off x="6562238" y="4405556"/>
                  <a:ext cx="2942844" cy="5932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ja-ES" altLang="en-US" sz="16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回転台</a:t>
                  </a:r>
                  <a:endParaRPr lang="en-US" altLang="ja-ES" sz="16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grpSp>
              <p:nvGrpSpPr>
                <p:cNvPr id="21" name="グループ化 20">
                  <a:extLst>
                    <a:ext uri="{FF2B5EF4-FFF2-40B4-BE49-F238E27FC236}">
                      <a16:creationId xmlns:a16="http://schemas.microsoft.com/office/drawing/2014/main" id="{14FB93E5-52CD-090C-1E4A-A528BEDED91A}"/>
                    </a:ext>
                  </a:extLst>
                </p:cNvPr>
                <p:cNvGrpSpPr/>
                <p:nvPr/>
              </p:nvGrpSpPr>
              <p:grpSpPr>
                <a:xfrm>
                  <a:off x="380381" y="2678028"/>
                  <a:ext cx="8468981" cy="3113775"/>
                  <a:chOff x="380381" y="2705737"/>
                  <a:chExt cx="8468981" cy="3113775"/>
                </a:xfrm>
              </p:grpSpPr>
              <p:sp>
                <p:nvSpPr>
                  <p:cNvPr id="22" name="テキスト ボックス 21">
                    <a:extLst>
                      <a:ext uri="{FF2B5EF4-FFF2-40B4-BE49-F238E27FC236}">
                        <a16:creationId xmlns:a16="http://schemas.microsoft.com/office/drawing/2014/main" id="{63B4FAB2-CF97-5C03-86AB-5480989E7A46}"/>
                      </a:ext>
                    </a:extLst>
                  </p:cNvPr>
                  <p:cNvSpPr txBox="1"/>
                  <p:nvPr/>
                </p:nvSpPr>
                <p:spPr>
                  <a:xfrm>
                    <a:off x="3120538" y="5226268"/>
                    <a:ext cx="2755392" cy="593244"/>
                  </a:xfrm>
                  <a:prstGeom prst="rect">
                    <a:avLst/>
                  </a:prstGeom>
                  <a:solidFill>
                    <a:schemeClr val="bg1"/>
                  </a:solidFill>
                  <a:ln w="38100">
                    <a:solidFill>
                      <a:srgbClr val="FF0000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ja-ES" altLang="en-US" sz="16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方位角</a:t>
                    </a:r>
                    <a:r>
                      <a:rPr kumimoji="1" lang="ja-JP" altLang="en-US" sz="160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 </a:t>
                    </a:r>
                    <a:r>
                      <a:rPr kumimoji="1" lang="en-US" altLang="ja-JP" sz="16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DAQ</a:t>
                    </a:r>
                    <a:endParaRPr kumimoji="1" lang="ja-ES" altLang="en-US" sz="1600" dirty="0">
                      <a:latin typeface="Meiryo" panose="020B0604030504040204" pitchFamily="34" charset="-128"/>
                      <a:ea typeface="Meiryo" panose="020B0604030504040204" pitchFamily="34" charset="-128"/>
                    </a:endParaRPr>
                  </a:p>
                </p:txBody>
              </p:sp>
              <p:cxnSp>
                <p:nvCxnSpPr>
                  <p:cNvPr id="23" name="直線コネクタ 22">
                    <a:extLst>
                      <a:ext uri="{FF2B5EF4-FFF2-40B4-BE49-F238E27FC236}">
                        <a16:creationId xmlns:a16="http://schemas.microsoft.com/office/drawing/2014/main" id="{4DD6C3E4-2356-E94E-E58B-678CCC75C2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624005" y="4933225"/>
                    <a:ext cx="3712891" cy="0"/>
                  </a:xfrm>
                  <a:prstGeom prst="line">
                    <a:avLst/>
                  </a:prstGeom>
                  <a:ln w="57150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右矢印 23">
                    <a:extLst>
                      <a:ext uri="{FF2B5EF4-FFF2-40B4-BE49-F238E27FC236}">
                        <a16:creationId xmlns:a16="http://schemas.microsoft.com/office/drawing/2014/main" id="{FB05CF49-731E-53CF-2A21-3AC781DC75A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6483829" y="4886339"/>
                    <a:ext cx="1301319" cy="93771"/>
                  </a:xfrm>
                  <a:prstGeom prst="rightArrow">
                    <a:avLst/>
                  </a:prstGeom>
                  <a:solidFill>
                    <a:srgbClr val="FF0000"/>
                  </a:solidFill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ES" altLang="en-US"/>
                  </a:p>
                </p:txBody>
              </p:sp>
              <p:sp>
                <p:nvSpPr>
                  <p:cNvPr id="25" name="テキスト ボックス 24">
                    <a:extLst>
                      <a:ext uri="{FF2B5EF4-FFF2-40B4-BE49-F238E27FC236}">
                        <a16:creationId xmlns:a16="http://schemas.microsoft.com/office/drawing/2014/main" id="{74DC172C-4F27-D433-5ED5-0DB3A4F16D90}"/>
                      </a:ext>
                    </a:extLst>
                  </p:cNvPr>
                  <p:cNvSpPr txBox="1"/>
                  <p:nvPr/>
                </p:nvSpPr>
                <p:spPr>
                  <a:xfrm>
                    <a:off x="380381" y="2705737"/>
                    <a:ext cx="2755392" cy="593244"/>
                  </a:xfrm>
                  <a:prstGeom prst="rect">
                    <a:avLst/>
                  </a:prstGeom>
                  <a:noFill/>
                  <a:ln w="38100">
                    <a:solidFill>
                      <a:srgbClr val="FF0000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ja-ES" sz="16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MKID</a:t>
                    </a:r>
                    <a:r>
                      <a:rPr kumimoji="1" lang="ja-JP" altLang="en-US" sz="160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 </a:t>
                    </a:r>
                    <a:r>
                      <a:rPr kumimoji="1" lang="en-US" altLang="ja-JP" sz="16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DAQ</a:t>
                    </a:r>
                    <a:endParaRPr kumimoji="1" lang="ja-ES" altLang="en-US" sz="1600" dirty="0">
                      <a:latin typeface="Meiryo" panose="020B0604030504040204" pitchFamily="34" charset="-128"/>
                      <a:ea typeface="Meiryo" panose="020B0604030504040204" pitchFamily="34" charset="-128"/>
                    </a:endParaRPr>
                  </a:p>
                </p:txBody>
              </p:sp>
              <p:sp>
                <p:nvSpPr>
                  <p:cNvPr id="26" name="テキスト ボックス 25">
                    <a:extLst>
                      <a:ext uri="{FF2B5EF4-FFF2-40B4-BE49-F238E27FC236}">
                        <a16:creationId xmlns:a16="http://schemas.microsoft.com/office/drawing/2014/main" id="{3CE71349-84EC-C601-0C97-77C52831F0EB}"/>
                      </a:ext>
                    </a:extLst>
                  </p:cNvPr>
                  <p:cNvSpPr txBox="1"/>
                  <p:nvPr/>
                </p:nvSpPr>
                <p:spPr>
                  <a:xfrm>
                    <a:off x="3756731" y="3882318"/>
                    <a:ext cx="2755392" cy="593244"/>
                  </a:xfrm>
                  <a:prstGeom prst="rect">
                    <a:avLst/>
                  </a:prstGeom>
                  <a:solidFill>
                    <a:srgbClr val="FFC000"/>
                  </a:solidFill>
                  <a:ln w="38100">
                    <a:solidFill>
                      <a:srgbClr val="FF0000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ja-ES" altLang="en-US" sz="16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仰角</a:t>
                    </a:r>
                    <a:r>
                      <a:rPr kumimoji="1" lang="en-US" altLang="ja-ES" sz="16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 DAQ</a:t>
                    </a:r>
                    <a:endParaRPr kumimoji="1" lang="ja-ES" altLang="en-US" sz="1600" dirty="0">
                      <a:latin typeface="Meiryo" panose="020B0604030504040204" pitchFamily="34" charset="-128"/>
                      <a:ea typeface="Meiryo" panose="020B0604030504040204" pitchFamily="34" charset="-128"/>
                    </a:endParaRPr>
                  </a:p>
                </p:txBody>
              </p:sp>
              <p:cxnSp>
                <p:nvCxnSpPr>
                  <p:cNvPr id="27" name="カギ線コネクタ 26">
                    <a:extLst>
                      <a:ext uri="{FF2B5EF4-FFF2-40B4-BE49-F238E27FC236}">
                        <a16:creationId xmlns:a16="http://schemas.microsoft.com/office/drawing/2014/main" id="{E151E5AE-A408-8C7C-2BA7-F6B48C65362F}"/>
                      </a:ext>
                    </a:extLst>
                  </p:cNvPr>
                  <p:cNvCxnSpPr>
                    <a:cxnSpLocks/>
                    <a:stCxn id="25" idx="3"/>
                    <a:endCxn id="14" idx="0"/>
                  </p:cNvCxnSpPr>
                  <p:nvPr/>
                </p:nvCxnSpPr>
                <p:spPr>
                  <a:xfrm>
                    <a:off x="3135772" y="3002359"/>
                    <a:ext cx="5713590" cy="912100"/>
                  </a:xfrm>
                  <a:prstGeom prst="bentConnector2">
                    <a:avLst/>
                  </a:prstGeom>
                  <a:ln w="107950">
                    <a:solidFill>
                      <a:srgbClr val="0070C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曲線コネクタ 27">
                    <a:extLst>
                      <a:ext uri="{FF2B5EF4-FFF2-40B4-BE49-F238E27FC236}">
                        <a16:creationId xmlns:a16="http://schemas.microsoft.com/office/drawing/2014/main" id="{FB1142C5-05CC-38F0-74EE-332AF1698B1C}"/>
                      </a:ext>
                    </a:extLst>
                  </p:cNvPr>
                  <p:cNvCxnSpPr>
                    <a:cxnSpLocks/>
                    <a:stCxn id="25" idx="2"/>
                    <a:endCxn id="22" idx="1"/>
                  </p:cNvCxnSpPr>
                  <p:nvPr/>
                </p:nvCxnSpPr>
                <p:spPr>
                  <a:xfrm rot="16200000" flipH="1">
                    <a:off x="1327353" y="3729703"/>
                    <a:ext cx="2223909" cy="1362461"/>
                  </a:xfrm>
                  <a:prstGeom prst="curvedConnector2">
                    <a:avLst/>
                  </a:prstGeom>
                  <a:ln w="107950">
                    <a:solidFill>
                      <a:srgbClr val="0070C0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" name="テキスト ボックス 28">
                    <a:extLst>
                      <a:ext uri="{FF2B5EF4-FFF2-40B4-BE49-F238E27FC236}">
                        <a16:creationId xmlns:a16="http://schemas.microsoft.com/office/drawing/2014/main" id="{4017489B-7048-98A5-6A8F-0A907B80C8D4}"/>
                      </a:ext>
                    </a:extLst>
                  </p:cNvPr>
                  <p:cNvSpPr txBox="1"/>
                  <p:nvPr/>
                </p:nvSpPr>
                <p:spPr>
                  <a:xfrm>
                    <a:off x="1503998" y="4073754"/>
                    <a:ext cx="1120007" cy="593244"/>
                  </a:xfrm>
                  <a:prstGeom prst="rect">
                    <a:avLst/>
                  </a:prstGeom>
                  <a:solidFill>
                    <a:schemeClr val="bg1"/>
                  </a:solidFill>
                  <a:ln w="38100">
                    <a:solidFill>
                      <a:srgbClr val="FF0000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ja-ES" altLang="en-US" sz="16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同期</a:t>
                    </a:r>
                    <a:endParaRPr kumimoji="1" lang="ja-ES" altLang="en-US" sz="1600" dirty="0">
                      <a:latin typeface="Meiryo" panose="020B0604030504040204" pitchFamily="34" charset="-128"/>
                      <a:ea typeface="Meiryo" panose="020B0604030504040204" pitchFamily="34" charset="-128"/>
                    </a:endParaRPr>
                  </a:p>
                </p:txBody>
              </p:sp>
            </p:grpSp>
          </p:grpSp>
        </p:grpSp>
        <p:sp>
          <p:nvSpPr>
            <p:cNvPr id="11" name="下矢印 10">
              <a:extLst>
                <a:ext uri="{FF2B5EF4-FFF2-40B4-BE49-F238E27FC236}">
                  <a16:creationId xmlns:a16="http://schemas.microsoft.com/office/drawing/2014/main" id="{830230F4-9FB7-56B6-AA27-D84437BFDBE3}"/>
                </a:ext>
              </a:extLst>
            </p:cNvPr>
            <p:cNvSpPr/>
            <p:nvPr/>
          </p:nvSpPr>
          <p:spPr>
            <a:xfrm rot="16200000" flipH="1">
              <a:off x="7673053" y="2814958"/>
              <a:ext cx="80113" cy="1516345"/>
            </a:xfrm>
            <a:prstGeom prst="downArrow">
              <a:avLst/>
            </a:prstGeom>
            <a:solidFill>
              <a:srgbClr val="0070C0"/>
            </a:solidFill>
            <a:ln w="1047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2" name="下矢印 11">
              <a:extLst>
                <a:ext uri="{FF2B5EF4-FFF2-40B4-BE49-F238E27FC236}">
                  <a16:creationId xmlns:a16="http://schemas.microsoft.com/office/drawing/2014/main" id="{4302560C-AF6D-1280-B560-D96EFFEC4477}"/>
                </a:ext>
              </a:extLst>
            </p:cNvPr>
            <p:cNvSpPr/>
            <p:nvPr/>
          </p:nvSpPr>
          <p:spPr>
            <a:xfrm rot="16200000" flipH="1">
              <a:off x="7264583" y="3669788"/>
              <a:ext cx="379449" cy="2437079"/>
            </a:xfrm>
            <a:prstGeom prst="down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CED1ED87-6057-0B3F-D5CC-A2160E78A249}"/>
                </a:ext>
              </a:extLst>
            </p:cNvPr>
            <p:cNvSpPr txBox="1"/>
            <p:nvPr/>
          </p:nvSpPr>
          <p:spPr>
            <a:xfrm>
              <a:off x="8716143" y="4631502"/>
              <a:ext cx="1057560" cy="5932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E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PC</a:t>
              </a:r>
              <a:endParaRPr kumimoji="1" lang="ja-ES" altLang="en-US" sz="16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8CFA01D-0F01-F722-30AA-93BA89BB554B}"/>
                </a:ext>
              </a:extLst>
            </p:cNvPr>
            <p:cNvSpPr txBox="1"/>
            <p:nvPr/>
          </p:nvSpPr>
          <p:spPr>
            <a:xfrm>
              <a:off x="8640621" y="3278742"/>
              <a:ext cx="1057560" cy="5932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E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PC</a:t>
              </a:r>
              <a:endParaRPr kumimoji="1" lang="ja-ES" altLang="en-US" sz="16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72FAE932-2432-FF42-415F-7A83C703360C}"/>
                </a:ext>
              </a:extLst>
            </p:cNvPr>
            <p:cNvSpPr txBox="1"/>
            <p:nvPr/>
          </p:nvSpPr>
          <p:spPr>
            <a:xfrm>
              <a:off x="7066326" y="2983624"/>
              <a:ext cx="2942844" cy="5932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1kSPS</a:t>
              </a: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99061698-A7F7-B57A-071E-481773ED707B}"/>
                </a:ext>
              </a:extLst>
            </p:cNvPr>
            <p:cNvSpPr txBox="1"/>
            <p:nvPr/>
          </p:nvSpPr>
          <p:spPr>
            <a:xfrm>
              <a:off x="7066326" y="4334880"/>
              <a:ext cx="2942844" cy="5932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1kSPS</a:t>
              </a:r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FE9723E9-BBD3-36F8-948D-2538463BEAFB}"/>
                </a:ext>
              </a:extLst>
            </p:cNvPr>
            <p:cNvSpPr txBox="1"/>
            <p:nvPr/>
          </p:nvSpPr>
          <p:spPr>
            <a:xfrm>
              <a:off x="6436083" y="1827457"/>
              <a:ext cx="2942844" cy="5932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1kSPS</a:t>
              </a: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B9ACBA6A-DBC9-DCE8-DA03-E9E3084A7D7D}"/>
              </a:ext>
            </a:extLst>
          </p:cNvPr>
          <p:cNvGrpSpPr/>
          <p:nvPr/>
        </p:nvGrpSpPr>
        <p:grpSpPr>
          <a:xfrm>
            <a:off x="6620983" y="1780855"/>
            <a:ext cx="4866254" cy="2744715"/>
            <a:chOff x="380381" y="1465135"/>
            <a:chExt cx="9046293" cy="4809527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399EB698-162C-1BC6-D507-1D03F2A451C8}"/>
                </a:ext>
              </a:extLst>
            </p:cNvPr>
            <p:cNvSpPr/>
            <p:nvPr/>
          </p:nvSpPr>
          <p:spPr>
            <a:xfrm>
              <a:off x="2494712" y="1465135"/>
              <a:ext cx="4075360" cy="480952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AEA09DA3-5918-959D-15F1-D1A5C53A43F0}"/>
                </a:ext>
              </a:extLst>
            </p:cNvPr>
            <p:cNvGrpSpPr/>
            <p:nvPr/>
          </p:nvGrpSpPr>
          <p:grpSpPr>
            <a:xfrm>
              <a:off x="380381" y="2678028"/>
              <a:ext cx="9046293" cy="3055161"/>
              <a:chOff x="380381" y="2678028"/>
              <a:chExt cx="9046293" cy="3055161"/>
            </a:xfrm>
          </p:grpSpPr>
          <p:sp>
            <p:nvSpPr>
              <p:cNvPr id="33" name="テキスト ボックス 32">
                <a:extLst>
                  <a:ext uri="{FF2B5EF4-FFF2-40B4-BE49-F238E27FC236}">
                    <a16:creationId xmlns:a16="http://schemas.microsoft.com/office/drawing/2014/main" id="{8F6EF5C9-A60D-A807-CFA1-2740B0E85A58}"/>
                  </a:ext>
                </a:extLst>
              </p:cNvPr>
              <p:cNvSpPr txBox="1"/>
              <p:nvPr/>
            </p:nvSpPr>
            <p:spPr>
              <a:xfrm>
                <a:off x="6483829" y="4449156"/>
                <a:ext cx="2942845" cy="559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ES" altLang="en-US" sz="16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回転台</a:t>
                </a:r>
                <a:endParaRPr lang="en-US" altLang="ja-ES" sz="16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34" name="グループ化 33">
                <a:extLst>
                  <a:ext uri="{FF2B5EF4-FFF2-40B4-BE49-F238E27FC236}">
                    <a16:creationId xmlns:a16="http://schemas.microsoft.com/office/drawing/2014/main" id="{2D28166A-D326-CD73-C7EC-8985438F63C4}"/>
                  </a:ext>
                </a:extLst>
              </p:cNvPr>
              <p:cNvGrpSpPr/>
              <p:nvPr/>
            </p:nvGrpSpPr>
            <p:grpSpPr>
              <a:xfrm>
                <a:off x="380381" y="2678028"/>
                <a:ext cx="7588379" cy="3055161"/>
                <a:chOff x="380381" y="2705737"/>
                <a:chExt cx="7588379" cy="3055161"/>
              </a:xfrm>
            </p:grpSpPr>
            <p:sp>
              <p:nvSpPr>
                <p:cNvPr id="35" name="テキスト ボックス 34">
                  <a:extLst>
                    <a:ext uri="{FF2B5EF4-FFF2-40B4-BE49-F238E27FC236}">
                      <a16:creationId xmlns:a16="http://schemas.microsoft.com/office/drawing/2014/main" id="{DA333EB9-F8D4-BD54-8325-880A044765A1}"/>
                    </a:ext>
                  </a:extLst>
                </p:cNvPr>
                <p:cNvSpPr txBox="1"/>
                <p:nvPr/>
              </p:nvSpPr>
              <p:spPr>
                <a:xfrm>
                  <a:off x="3136329" y="5201011"/>
                  <a:ext cx="2755391" cy="559887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16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方位角</a:t>
                  </a:r>
                  <a:r>
                    <a:rPr kumimoji="1" lang="ja-JP" altLang="en-US" sz="16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16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16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10323AF3-D97D-11B7-A284-B7740915E4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65225" y="4933224"/>
                  <a:ext cx="3471672" cy="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右矢印 36">
                  <a:extLst>
                    <a:ext uri="{FF2B5EF4-FFF2-40B4-BE49-F238E27FC236}">
                      <a16:creationId xmlns:a16="http://schemas.microsoft.com/office/drawing/2014/main" id="{BEC9A9EC-030D-3AA3-E07E-C613E2BFBE33}"/>
                    </a:ext>
                  </a:extLst>
                </p:cNvPr>
                <p:cNvSpPr/>
                <p:nvPr/>
              </p:nvSpPr>
              <p:spPr>
                <a:xfrm rot="10800000">
                  <a:off x="6483829" y="4886339"/>
                  <a:ext cx="1301319" cy="93771"/>
                </a:xfrm>
                <a:prstGeom prst="rightArrow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dirty="0"/>
                </a:p>
              </p:txBody>
            </p:sp>
            <p:sp>
              <p:nvSpPr>
                <p:cNvPr id="38" name="テキスト ボックス 37">
                  <a:extLst>
                    <a:ext uri="{FF2B5EF4-FFF2-40B4-BE49-F238E27FC236}">
                      <a16:creationId xmlns:a16="http://schemas.microsoft.com/office/drawing/2014/main" id="{C96E6C0D-4FE2-E804-E981-8B7CE7DB641E}"/>
                    </a:ext>
                  </a:extLst>
                </p:cNvPr>
                <p:cNvSpPr txBox="1"/>
                <p:nvPr/>
              </p:nvSpPr>
              <p:spPr>
                <a:xfrm>
                  <a:off x="380381" y="2705737"/>
                  <a:ext cx="2755391" cy="559887"/>
                </a:xfrm>
                <a:prstGeom prst="rect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ES" sz="16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MKID</a:t>
                  </a:r>
                  <a:r>
                    <a:rPr kumimoji="1" lang="ja-JP" altLang="en-US" sz="16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16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16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39" name="テキスト ボックス 38">
                  <a:extLst>
                    <a:ext uri="{FF2B5EF4-FFF2-40B4-BE49-F238E27FC236}">
                      <a16:creationId xmlns:a16="http://schemas.microsoft.com/office/drawing/2014/main" id="{217B7610-EFEE-E46F-8F96-E29B202206EE}"/>
                    </a:ext>
                  </a:extLst>
                </p:cNvPr>
                <p:cNvSpPr txBox="1"/>
                <p:nvPr/>
              </p:nvSpPr>
              <p:spPr>
                <a:xfrm>
                  <a:off x="5213369" y="3694285"/>
                  <a:ext cx="2755391" cy="559887"/>
                </a:xfrm>
                <a:prstGeom prst="rect">
                  <a:avLst/>
                </a:prstGeom>
                <a:solidFill>
                  <a:srgbClr val="FFC000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16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仰角</a:t>
                  </a:r>
                  <a:r>
                    <a:rPr kumimoji="1" lang="en-US" altLang="ja-ES" sz="16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DAQ</a:t>
                  </a:r>
                  <a:endParaRPr kumimoji="1" lang="ja-ES" altLang="en-US" sz="16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40" name="カギ線コネクタ 39">
                  <a:extLst>
                    <a:ext uri="{FF2B5EF4-FFF2-40B4-BE49-F238E27FC236}">
                      <a16:creationId xmlns:a16="http://schemas.microsoft.com/office/drawing/2014/main" id="{758F73DC-8A51-BF07-778C-749BB7A04960}"/>
                    </a:ext>
                  </a:extLst>
                </p:cNvPr>
                <p:cNvCxnSpPr>
                  <a:cxnSpLocks/>
                  <a:endCxn id="39" idx="1"/>
                </p:cNvCxnSpPr>
                <p:nvPr/>
              </p:nvCxnSpPr>
              <p:spPr>
                <a:xfrm rot="5400000" flipH="1" flipV="1">
                  <a:off x="4204094" y="4191740"/>
                  <a:ext cx="1226785" cy="791763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カギ線コネクタ 40">
                  <a:extLst>
                    <a:ext uri="{FF2B5EF4-FFF2-40B4-BE49-F238E27FC236}">
                      <a16:creationId xmlns:a16="http://schemas.microsoft.com/office/drawing/2014/main" id="{0F6229FE-58E6-A58F-8BAD-A270714610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V="1">
                  <a:off x="4484562" y="1576351"/>
                  <a:ext cx="757714" cy="3455291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曲線コネクタ 41">
                  <a:extLst>
                    <a:ext uri="{FF2B5EF4-FFF2-40B4-BE49-F238E27FC236}">
                      <a16:creationId xmlns:a16="http://schemas.microsoft.com/office/drawing/2014/main" id="{DA117F7A-91D8-AADA-3136-E71C8A43C3AC}"/>
                    </a:ext>
                  </a:extLst>
                </p:cNvPr>
                <p:cNvCxnSpPr>
                  <a:cxnSpLocks/>
                  <a:stCxn id="38" idx="2"/>
                  <a:endCxn id="35" idx="1"/>
                </p:cNvCxnSpPr>
                <p:nvPr/>
              </p:nvCxnSpPr>
              <p:spPr>
                <a:xfrm rot="16200000" flipH="1">
                  <a:off x="1339538" y="3684162"/>
                  <a:ext cx="2215331" cy="1378251"/>
                </a:xfrm>
                <a:prstGeom prst="curvedConnector2">
                  <a:avLst/>
                </a:prstGeom>
                <a:ln w="107950">
                  <a:solidFill>
                    <a:srgbClr val="0070C0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" name="テキスト ボックス 42">
                  <a:extLst>
                    <a:ext uri="{FF2B5EF4-FFF2-40B4-BE49-F238E27FC236}">
                      <a16:creationId xmlns:a16="http://schemas.microsoft.com/office/drawing/2014/main" id="{C86FD197-2599-ABA1-5E7E-ED4D6C6711BD}"/>
                    </a:ext>
                  </a:extLst>
                </p:cNvPr>
                <p:cNvSpPr txBox="1"/>
                <p:nvPr/>
              </p:nvSpPr>
              <p:spPr>
                <a:xfrm>
                  <a:off x="1400797" y="4117533"/>
                  <a:ext cx="1218378" cy="559887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ja-ES" altLang="en-US" sz="16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同期</a:t>
                  </a:r>
                  <a:endParaRPr kumimoji="1" lang="ja-ES" altLang="en-US" sz="16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</p:grpSp>
      </p:grp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A022AA55-7DB4-A5A7-AA55-F852C42FCEF4}"/>
              </a:ext>
            </a:extLst>
          </p:cNvPr>
          <p:cNvSpPr txBox="1"/>
          <p:nvPr/>
        </p:nvSpPr>
        <p:spPr>
          <a:xfrm>
            <a:off x="7497593" y="1295094"/>
            <a:ext cx="2192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同期信号の流れ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8671F656-AC44-587C-BBF3-B9CC4B81854A}"/>
              </a:ext>
            </a:extLst>
          </p:cNvPr>
          <p:cNvSpPr txBox="1"/>
          <p:nvPr/>
        </p:nvSpPr>
        <p:spPr>
          <a:xfrm>
            <a:off x="2127107" y="1295539"/>
            <a:ext cx="2834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各データの流れ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F990F7DF-AD14-79B2-BCFE-89AC52F0C9B6}"/>
              </a:ext>
            </a:extLst>
          </p:cNvPr>
          <p:cNvGrpSpPr/>
          <p:nvPr/>
        </p:nvGrpSpPr>
        <p:grpSpPr>
          <a:xfrm>
            <a:off x="9689843" y="1971224"/>
            <a:ext cx="1799514" cy="2292529"/>
            <a:chOff x="5910369" y="2062809"/>
            <a:chExt cx="3381304" cy="3683888"/>
          </a:xfrm>
        </p:grpSpPr>
        <p:sp>
          <p:nvSpPr>
            <p:cNvPr id="48" name="右矢印 47">
              <a:extLst>
                <a:ext uri="{FF2B5EF4-FFF2-40B4-BE49-F238E27FC236}">
                  <a16:creationId xmlns:a16="http://schemas.microsoft.com/office/drawing/2014/main" id="{C413DF80-B641-E177-6116-91FFCD689028}"/>
                </a:ext>
              </a:extLst>
            </p:cNvPr>
            <p:cNvSpPr/>
            <p:nvPr/>
          </p:nvSpPr>
          <p:spPr>
            <a:xfrm rot="8079291">
              <a:off x="6125242" y="2588385"/>
              <a:ext cx="472759" cy="118968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49" name="右矢印 48">
              <a:extLst>
                <a:ext uri="{FF2B5EF4-FFF2-40B4-BE49-F238E27FC236}">
                  <a16:creationId xmlns:a16="http://schemas.microsoft.com/office/drawing/2014/main" id="{EE38BFD5-46E6-8036-6157-D848E7033792}"/>
                </a:ext>
              </a:extLst>
            </p:cNvPr>
            <p:cNvSpPr/>
            <p:nvPr/>
          </p:nvSpPr>
          <p:spPr>
            <a:xfrm rot="10800000">
              <a:off x="5910369" y="5404135"/>
              <a:ext cx="426528" cy="93646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F31A12F8-BB9B-582F-CA06-1E50ECC486ED}"/>
                </a:ext>
              </a:extLst>
            </p:cNvPr>
            <p:cNvSpPr txBox="1"/>
            <p:nvPr/>
          </p:nvSpPr>
          <p:spPr>
            <a:xfrm>
              <a:off x="6123632" y="2062809"/>
              <a:ext cx="2942844" cy="5100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同期信号分配</a:t>
              </a:r>
              <a:endParaRPr lang="en-US" altLang="ja-ES" sz="16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479D2C5F-4207-3246-8D0E-EDA24D719E47}"/>
                </a:ext>
              </a:extLst>
            </p:cNvPr>
            <p:cNvSpPr txBox="1"/>
            <p:nvPr/>
          </p:nvSpPr>
          <p:spPr>
            <a:xfrm>
              <a:off x="6348829" y="5236650"/>
              <a:ext cx="2942844" cy="5100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同期信号生成</a:t>
              </a:r>
              <a:endParaRPr lang="en-US" altLang="ja-ES" sz="16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29220E8B-FD20-FD5F-3258-2D63F1E8F1B2}"/>
              </a:ext>
            </a:extLst>
          </p:cNvPr>
          <p:cNvSpPr txBox="1"/>
          <p:nvPr/>
        </p:nvSpPr>
        <p:spPr>
          <a:xfrm>
            <a:off x="2799225" y="5026091"/>
            <a:ext cx="4325413" cy="830997"/>
          </a:xfrm>
          <a:prstGeom prst="rect">
            <a:avLst/>
          </a:prstGeom>
          <a:noFill/>
          <a:ln w="31750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仰角データの取得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同期信号の分配</a:t>
            </a:r>
            <a:endParaRPr kumimoji="1" lang="en-US" altLang="ja-ES" sz="24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224E0BDD-DBE8-1C30-5DAE-01FC232D50C1}"/>
              </a:ext>
            </a:extLst>
          </p:cNvPr>
          <p:cNvSpPr txBox="1"/>
          <p:nvPr/>
        </p:nvSpPr>
        <p:spPr>
          <a:xfrm>
            <a:off x="6340928" y="5441589"/>
            <a:ext cx="2834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の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つの役割を担う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110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A8DE1-C9C9-92FA-5581-7C786E0D1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DF90A1-D64B-14AE-51FB-2B8126148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仰角データ取得の問題点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5BE314-A9FC-A3CF-9258-0EEE7F8D2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CA9D5E-ED23-7545-97CE-F1E72EA1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5C1C56C2-0FCB-22F6-4AB6-D2FAB45DCEC1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AA22019-2475-2CB0-D129-7DF1DF012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45EB8930-EC58-B9E6-ED68-007746A0A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94" y="1251248"/>
            <a:ext cx="5943600" cy="227826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424ADFE-B8B5-79E4-0B4A-CBD2D573532F}"/>
              </a:ext>
            </a:extLst>
          </p:cNvPr>
          <p:cNvSpPr txBox="1"/>
          <p:nvPr/>
        </p:nvSpPr>
        <p:spPr>
          <a:xfrm>
            <a:off x="1494608" y="3541235"/>
            <a:ext cx="3616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FPGA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ボード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 : </a:t>
            </a:r>
            <a:r>
              <a:rPr kumimoji="1" lang="en-US" altLang="ja-ES" sz="2000" dirty="0" err="1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Zybo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を使用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0" name="円/楕円 9">
            <a:extLst>
              <a:ext uri="{FF2B5EF4-FFF2-40B4-BE49-F238E27FC236}">
                <a16:creationId xmlns:a16="http://schemas.microsoft.com/office/drawing/2014/main" id="{E818341D-2100-F430-FAA0-5277823C9C3B}"/>
              </a:ext>
            </a:extLst>
          </p:cNvPr>
          <p:cNvSpPr/>
          <p:nvPr/>
        </p:nvSpPr>
        <p:spPr>
          <a:xfrm rot="16200000">
            <a:off x="2839193" y="2357557"/>
            <a:ext cx="296883" cy="344382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>
              <a:solidFill>
                <a:srgbClr val="FFC000"/>
              </a:solidFill>
            </a:endParaRPr>
          </a:p>
        </p:txBody>
      </p:sp>
      <p:sp>
        <p:nvSpPr>
          <p:cNvPr id="11" name="左カーブ矢印 10">
            <a:extLst>
              <a:ext uri="{FF2B5EF4-FFF2-40B4-BE49-F238E27FC236}">
                <a16:creationId xmlns:a16="http://schemas.microsoft.com/office/drawing/2014/main" id="{ED3F6FBF-D179-5EA2-4875-5EDA3F99CA3A}"/>
              </a:ext>
            </a:extLst>
          </p:cNvPr>
          <p:cNvSpPr/>
          <p:nvPr/>
        </p:nvSpPr>
        <p:spPr>
          <a:xfrm rot="15564645">
            <a:off x="4715829" y="-85598"/>
            <a:ext cx="557784" cy="3684904"/>
          </a:xfrm>
          <a:prstGeom prst="curvedLef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>
              <a:solidFill>
                <a:schemeClr val="tx1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BD4C8D6-DA81-7857-D314-415E94CB2F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2170" y="1395225"/>
            <a:ext cx="4688774" cy="1948710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9F4120A-8FFC-32ED-2640-4965E6E0AB7D}"/>
              </a:ext>
            </a:extLst>
          </p:cNvPr>
          <p:cNvSpPr txBox="1"/>
          <p:nvPr/>
        </p:nvSpPr>
        <p:spPr>
          <a:xfrm>
            <a:off x="7348656" y="3532015"/>
            <a:ext cx="4447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ボード中央にある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Zynq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が信号を処理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9B19C569-26FA-197E-6F3D-78539F885274}"/>
              </a:ext>
            </a:extLst>
          </p:cNvPr>
          <p:cNvSpPr txBox="1"/>
          <p:nvPr/>
        </p:nvSpPr>
        <p:spPr>
          <a:xfrm>
            <a:off x="364195" y="4316945"/>
            <a:ext cx="5536397" cy="1938992"/>
          </a:xfrm>
          <a:prstGeom prst="rect">
            <a:avLst/>
          </a:prstGeom>
          <a:noFill/>
          <a:ln w="31750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Zynq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内でのデータ処理と通信を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OS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のないベアメタル環境で行っていた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データ取得が途切れた時のメンテナンスをリモート主体でできない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OS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が通信を介さないことによる信頼性の低下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6" name="円/楕円 15">
            <a:extLst>
              <a:ext uri="{FF2B5EF4-FFF2-40B4-BE49-F238E27FC236}">
                <a16:creationId xmlns:a16="http://schemas.microsoft.com/office/drawing/2014/main" id="{82CD1E03-B82E-D62B-3D4B-E89525ED2CD2}"/>
              </a:ext>
            </a:extLst>
          </p:cNvPr>
          <p:cNvSpPr/>
          <p:nvPr/>
        </p:nvSpPr>
        <p:spPr>
          <a:xfrm>
            <a:off x="9816656" y="1470975"/>
            <a:ext cx="1827100" cy="1401189"/>
          </a:xfrm>
          <a:prstGeom prst="ellipse">
            <a:avLst/>
          </a:prstGeom>
          <a:noFill/>
          <a:ln w="635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93C60EC-8D57-8409-2E04-98D5115734C5}"/>
              </a:ext>
            </a:extLst>
          </p:cNvPr>
          <p:cNvSpPr txBox="1"/>
          <p:nvPr/>
        </p:nvSpPr>
        <p:spPr>
          <a:xfrm>
            <a:off x="10077602" y="969538"/>
            <a:ext cx="1467973" cy="40011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ベアメタル</a:t>
            </a:r>
          </a:p>
        </p:txBody>
      </p:sp>
      <p:sp>
        <p:nvSpPr>
          <p:cNvPr id="19" name="上矢印 18">
            <a:extLst>
              <a:ext uri="{FF2B5EF4-FFF2-40B4-BE49-F238E27FC236}">
                <a16:creationId xmlns:a16="http://schemas.microsoft.com/office/drawing/2014/main" id="{16B21512-0CE3-BD1B-4A63-76CDEA4E606D}"/>
              </a:ext>
            </a:extLst>
          </p:cNvPr>
          <p:cNvSpPr/>
          <p:nvPr/>
        </p:nvSpPr>
        <p:spPr>
          <a:xfrm rot="5400000">
            <a:off x="6212868" y="4733540"/>
            <a:ext cx="365124" cy="765480"/>
          </a:xfrm>
          <a:prstGeom prst="upArrow">
            <a:avLst>
              <a:gd name="adj1" fmla="val 50000"/>
              <a:gd name="adj2" fmla="val 5588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EE08786-B2B2-31BB-3DAA-ECBCECDE7E0A}"/>
              </a:ext>
            </a:extLst>
          </p:cNvPr>
          <p:cNvSpPr txBox="1"/>
          <p:nvPr/>
        </p:nvSpPr>
        <p:spPr>
          <a:xfrm>
            <a:off x="7273841" y="4790294"/>
            <a:ext cx="44471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システム全体が硬直的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→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 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長期運用にとって障壁となる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324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BAA102-1D08-6AE1-EF00-494DCD665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54A827-1B48-C8D2-48F8-D47A1EF4A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PYNQ</a:t>
            </a:r>
            <a:r>
              <a:rPr kumimoji="1" lang="ja-JP" altLang="en-US" sz="3600">
                <a:latin typeface="Meiryo" panose="020B0604030504040204" pitchFamily="34" charset="-128"/>
                <a:ea typeface="Meiryo" panose="020B0604030504040204" pitchFamily="34" charset="-128"/>
              </a:rPr>
              <a:t>を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用いた</a:t>
            </a:r>
            <a:r>
              <a:rPr kumimoji="1" lang="en-US" altLang="ja-ES" sz="3600" dirty="0">
                <a:latin typeface="Meiryo" panose="020B0604030504040204" pitchFamily="34" charset="-128"/>
                <a:ea typeface="Meiryo" panose="020B0604030504040204" pitchFamily="34" charset="-128"/>
              </a:rPr>
              <a:t>OS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インストール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C7D45FC-A72D-1FBE-558E-F325245DC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8AFC8C5-A783-2D6C-0CF8-4A33D886E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4BF811D9-C1A1-98E5-6E76-5FB378B897CC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20FB4E6-D72B-8EEE-52A9-F92373F45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43236E7-716D-D77E-34A7-0A5413142497}"/>
              </a:ext>
            </a:extLst>
          </p:cNvPr>
          <p:cNvSpPr txBox="1"/>
          <p:nvPr/>
        </p:nvSpPr>
        <p:spPr>
          <a:xfrm>
            <a:off x="591310" y="1270306"/>
            <a:ext cx="9845377" cy="1015663"/>
          </a:xfrm>
          <a:prstGeom prst="rect">
            <a:avLst/>
          </a:prstGeom>
          <a:noFill/>
          <a:ln w="31750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Zynq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に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OS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システム</a:t>
            </a:r>
            <a:r>
              <a:rPr kumimoji="1" lang="en-US" altLang="ja-ES" sz="20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PYNQ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を導入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Ubuntu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をベースとし、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Python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でスクリプトを動かせる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FPGA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の回路情報を容易に変更できる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Overlay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機能を有する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7" name="上矢印 6">
            <a:extLst>
              <a:ext uri="{FF2B5EF4-FFF2-40B4-BE49-F238E27FC236}">
                <a16:creationId xmlns:a16="http://schemas.microsoft.com/office/drawing/2014/main" id="{4E7D2E89-B2B3-6470-655F-BB7EBB95F77E}"/>
              </a:ext>
            </a:extLst>
          </p:cNvPr>
          <p:cNvSpPr/>
          <p:nvPr/>
        </p:nvSpPr>
        <p:spPr>
          <a:xfrm rot="10800000">
            <a:off x="5778010" y="2370773"/>
            <a:ext cx="252706" cy="569610"/>
          </a:xfrm>
          <a:prstGeom prst="upArrow">
            <a:avLst>
              <a:gd name="adj1" fmla="val 50000"/>
              <a:gd name="adj2" fmla="val 5588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D6D4124-C217-64AF-8C6B-88E7589228A8}"/>
              </a:ext>
            </a:extLst>
          </p:cNvPr>
          <p:cNvSpPr txBox="1"/>
          <p:nvPr/>
        </p:nvSpPr>
        <p:spPr>
          <a:xfrm>
            <a:off x="1764660" y="3000480"/>
            <a:ext cx="8532113" cy="707886"/>
          </a:xfrm>
          <a:prstGeom prst="rect">
            <a:avLst/>
          </a:prstGeom>
          <a:noFill/>
          <a:ln w="31750"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アクセス性、操作性の向上でメンテナンスをリモート主体で行える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OS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が通信を取り仕切ることで信頼性向上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780B42A-CCD8-601E-4BE7-F362CA0054A4}"/>
              </a:ext>
            </a:extLst>
          </p:cNvPr>
          <p:cNvSpPr txBox="1"/>
          <p:nvPr/>
        </p:nvSpPr>
        <p:spPr>
          <a:xfrm>
            <a:off x="6096000" y="2433781"/>
            <a:ext cx="4447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これにより以下の点が改善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pic>
        <p:nvPicPr>
          <p:cNvPr id="12" name="図 11" descr="人, 屋内, 若い, 少年 が含まれている画像&#10;&#10;自動的に生成された説明">
            <a:extLst>
              <a:ext uri="{FF2B5EF4-FFF2-40B4-BE49-F238E27FC236}">
                <a16:creationId xmlns:a16="http://schemas.microsoft.com/office/drawing/2014/main" id="{715C0801-FFC2-01F7-C0A0-EBFB53CD0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752" y="3885352"/>
            <a:ext cx="2391829" cy="1793872"/>
          </a:xfrm>
          <a:prstGeom prst="rect">
            <a:avLst/>
          </a:prstGeom>
        </p:spPr>
      </p:pic>
      <p:pic>
        <p:nvPicPr>
          <p:cNvPr id="14" name="図 13" descr="机のケーブル&#10;&#10;自動的に生成された説明">
            <a:extLst>
              <a:ext uri="{FF2B5EF4-FFF2-40B4-BE49-F238E27FC236}">
                <a16:creationId xmlns:a16="http://schemas.microsoft.com/office/drawing/2014/main" id="{EAE329CC-F9A0-AD94-AD15-A92BF83D4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782" y="3885352"/>
            <a:ext cx="2391828" cy="1793872"/>
          </a:xfrm>
          <a:prstGeom prst="rect">
            <a:avLst/>
          </a:prstGeom>
        </p:spPr>
      </p:pic>
      <p:sp>
        <p:nvSpPr>
          <p:cNvPr id="15" name="上矢印 14">
            <a:extLst>
              <a:ext uri="{FF2B5EF4-FFF2-40B4-BE49-F238E27FC236}">
                <a16:creationId xmlns:a16="http://schemas.microsoft.com/office/drawing/2014/main" id="{251552DB-2D79-5D46-D600-CE867F5FBD1B}"/>
              </a:ext>
            </a:extLst>
          </p:cNvPr>
          <p:cNvSpPr/>
          <p:nvPr/>
        </p:nvSpPr>
        <p:spPr>
          <a:xfrm rot="5400000">
            <a:off x="5969646" y="4125340"/>
            <a:ext cx="252706" cy="1308625"/>
          </a:xfrm>
          <a:prstGeom prst="upArrow">
            <a:avLst>
              <a:gd name="adj1" fmla="val 50000"/>
              <a:gd name="adj2" fmla="val 5588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6DCC0D9-1A23-EA0A-B350-B5F0457737D0}"/>
              </a:ext>
            </a:extLst>
          </p:cNvPr>
          <p:cNvSpPr txBox="1"/>
          <p:nvPr/>
        </p:nvSpPr>
        <p:spPr>
          <a:xfrm>
            <a:off x="1579750" y="5789651"/>
            <a:ext cx="4686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OS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イメージを作成し現地インストール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DDD100FF-D33D-3A36-3394-415C96874F97}"/>
              </a:ext>
            </a:extLst>
          </p:cNvPr>
          <p:cNvSpPr txBox="1"/>
          <p:nvPr/>
        </p:nvSpPr>
        <p:spPr>
          <a:xfrm>
            <a:off x="6681165" y="5789651"/>
            <a:ext cx="38619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PYNQ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が起動しデータ取得開始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058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A6E17-70F8-5169-38F1-C0E58CA75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59B176-E214-E310-F24F-29A49545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動作確認と運用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87B3D00-D267-26DD-DACF-C1CCEAF0F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AE612E-4D30-1A82-6EF3-6EEC7F269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3ED1692F-7061-873B-BA52-D6C14CA7D47E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684497A-066F-3686-5D15-B0946977D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080562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9C7B3-066D-0023-8EC4-5B81B9D6F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4073289-22A4-B832-E811-D6BA31024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227363F-F8F8-6304-3764-E3E97BB18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5D592A-7441-22B8-8BEF-7997EA55C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56B9A-EE80-2546-9862-374E0D000D93}" type="slidenum">
              <a:rPr kumimoji="1" lang="ja-ES" altLang="en-US" smtClean="0"/>
              <a:t>14</a:t>
            </a:fld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C2133DE-0F3D-67DE-C679-9E3309562B66}"/>
              </a:ext>
            </a:extLst>
          </p:cNvPr>
          <p:cNvSpPr txBox="1"/>
          <p:nvPr/>
        </p:nvSpPr>
        <p:spPr>
          <a:xfrm>
            <a:off x="2848486" y="2721114"/>
            <a:ext cx="64950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4000" dirty="0">
                <a:latin typeface="Meiryo" panose="020B0604030504040204" pitchFamily="34" charset="-128"/>
                <a:ea typeface="Meiryo" panose="020B0604030504040204" pitchFamily="34" charset="-128"/>
              </a:rPr>
              <a:t>検出器アライメントの補正</a:t>
            </a:r>
          </a:p>
        </p:txBody>
      </p:sp>
    </p:spTree>
    <p:extLst>
      <p:ext uri="{BB962C8B-B14F-4D97-AF65-F5344CB8AC3E}">
        <p14:creationId xmlns:p14="http://schemas.microsoft.com/office/powerpoint/2010/main" val="4045225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0D324-3E2E-E04F-C85A-96623DCF2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4133D5-DCF0-41AD-F631-AC0F4675B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宇宙マイクロ波背景放射</a:t>
            </a:r>
            <a:r>
              <a:rPr kumimoji="1" lang="en-US" altLang="ja-ES" sz="3600" dirty="0">
                <a:latin typeface="Meiryo" panose="020B0604030504040204" pitchFamily="34" charset="-128"/>
                <a:ea typeface="Meiryo" panose="020B0604030504040204" pitchFamily="34" charset="-128"/>
              </a:rPr>
              <a:t>(CMB)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6545F54-0B63-3ECB-60C1-61FD4D227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C43A7D3-43EB-9273-94B4-D7282C36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B13E8BE0-D9D1-8082-5850-A260B095E2C2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D773911-E265-76DB-54DC-6130570CE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278842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769E7-8287-35AE-6233-223CF1741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1DAC8F-D564-32AE-9226-A16D47162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宇宙マイクロ波背景放射</a:t>
            </a:r>
            <a:r>
              <a:rPr kumimoji="1" lang="en-US" altLang="ja-ES" sz="3600" dirty="0">
                <a:latin typeface="Meiryo" panose="020B0604030504040204" pitchFamily="34" charset="-128"/>
                <a:ea typeface="Meiryo" panose="020B0604030504040204" pitchFamily="34" charset="-128"/>
              </a:rPr>
              <a:t>(CMB)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65A7B0-E223-EA3D-9987-E36324E4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4C7C14B-B882-5B0C-90C0-E2B7684E1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67FAD43E-4054-5F87-F6DC-A20ECBFE41FE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DE41B4B-A39F-72BE-D03A-5E14ECFDA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857836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4C8A3-8C95-E666-3B24-3E121660B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95F993-36DF-3412-B4A8-B34F5D985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まとめ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9DBCE52-AFE7-6C26-2708-49A95B63A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3220D7E-834B-823B-6FCF-106BA0BF3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11088880-1354-B5D6-F87F-92F7125F91C8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901845F-1655-097E-B7EA-C4458D072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507632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07AA7E5-029B-A80A-E9B9-A9189A468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7E060BF-5BE1-D356-AB0F-A97B896A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B4B121C-4A01-0B50-28DD-3B68A114C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56B9A-EE80-2546-9862-374E0D000D93}" type="slidenum">
              <a:rPr kumimoji="1" lang="ja-ES" altLang="en-US" smtClean="0"/>
              <a:t>2</a:t>
            </a:fld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0DC431C-2449-6ACF-6214-8B6D5D7E4B05}"/>
              </a:ext>
            </a:extLst>
          </p:cNvPr>
          <p:cNvSpPr txBox="1"/>
          <p:nvPr/>
        </p:nvSpPr>
        <p:spPr>
          <a:xfrm>
            <a:off x="3027186" y="2721114"/>
            <a:ext cx="61376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4000" dirty="0">
                <a:latin typeface="Meiryo" panose="020B0604030504040204" pitchFamily="34" charset="-128"/>
                <a:ea typeface="Meiryo" panose="020B0604030504040204" pitchFamily="34" charset="-128"/>
              </a:rPr>
              <a:t>CMB</a:t>
            </a:r>
            <a:r>
              <a:rPr kumimoji="1" lang="ja-ES" altLang="en-US" sz="4000" dirty="0">
                <a:latin typeface="Meiryo" panose="020B0604030504040204" pitchFamily="34" charset="-128"/>
                <a:ea typeface="Meiryo" panose="020B0604030504040204" pitchFamily="34" charset="-128"/>
              </a:rPr>
              <a:t>と</a:t>
            </a:r>
            <a:r>
              <a:rPr kumimoji="1" lang="en-US" altLang="ja-ES" sz="4000" dirty="0" err="1">
                <a:latin typeface="Meiryo" panose="020B0604030504040204" pitchFamily="34" charset="-128"/>
                <a:ea typeface="Meiryo" panose="020B0604030504040204" pitchFamily="34" charset="-128"/>
              </a:rPr>
              <a:t>GroundBIRD</a:t>
            </a:r>
            <a:r>
              <a:rPr kumimoji="1" lang="ja-ES" altLang="en-US" sz="4000" dirty="0">
                <a:latin typeface="Meiryo" panose="020B0604030504040204" pitchFamily="34" charset="-128"/>
                <a:ea typeface="Meiryo" panose="020B0604030504040204" pitchFamily="34" charset="-128"/>
              </a:rPr>
              <a:t>実験</a:t>
            </a:r>
          </a:p>
        </p:txBody>
      </p:sp>
    </p:spTree>
    <p:extLst>
      <p:ext uri="{BB962C8B-B14F-4D97-AF65-F5344CB8AC3E}">
        <p14:creationId xmlns:p14="http://schemas.microsoft.com/office/powerpoint/2010/main" val="2153538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EDAB28-2F53-87A8-0055-333268FA2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宇宙マイクロ波背景放射</a:t>
            </a:r>
            <a:r>
              <a:rPr kumimoji="1" lang="en-US" altLang="ja-ES" sz="3600" dirty="0">
                <a:latin typeface="Meiryo" panose="020B0604030504040204" pitchFamily="34" charset="-128"/>
                <a:ea typeface="Meiryo" panose="020B0604030504040204" pitchFamily="34" charset="-128"/>
              </a:rPr>
              <a:t>(CMB)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8494E7C6-3186-ACE0-92C8-2214EB5F0516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811A8B9-EA4C-BB01-E8CD-8AE366845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9002375-583E-FF97-FA8B-660482A45C48}"/>
              </a:ext>
            </a:extLst>
          </p:cNvPr>
          <p:cNvSpPr txBox="1"/>
          <p:nvPr/>
        </p:nvSpPr>
        <p:spPr>
          <a:xfrm>
            <a:off x="262128" y="1268866"/>
            <a:ext cx="1166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CMB : 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宇宙の晴れ上がり以降、電子に散乱されずに進む光で我々が観測できる宇宙最古の光。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　　　　　→</a:t>
            </a:r>
            <a:r>
              <a:rPr kumimoji="1" lang="ja-JP" altLang="en-US" sz="200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 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CMB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は宇宙初期の情報を含んでいる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0506776-D9FF-4005-2F8C-CEB5DD164E9A}"/>
                  </a:ext>
                </a:extLst>
              </p:cNvPr>
              <p:cNvSpPr txBox="1"/>
              <p:nvPr/>
            </p:nvSpPr>
            <p:spPr>
              <a:xfrm>
                <a:off x="3788663" y="2236302"/>
                <a:ext cx="8223504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CMB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はほぼ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2.725K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の黒体放射のスペクトルを持つと同時に、わずかな</a:t>
                </a:r>
                <a:r>
                  <a:rPr kumimoji="1" lang="ja-ES" altLang="en-US" sz="20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温度異方性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を持つ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温度異方性の観測により、宇宙を記述する標準理論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l-GR" altLang="ja-ES" sz="200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Λ</m:t>
                    </m:r>
                  </m:oMath>
                </a14:m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-CDM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モデルが構築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30506776-D9FF-4005-2F8C-CEB5DD164E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8663" y="2236302"/>
                <a:ext cx="8223504" cy="1323439"/>
              </a:xfrm>
              <a:prstGeom prst="rect">
                <a:avLst/>
              </a:prstGeom>
              <a:blipFill>
                <a:blip r:embed="rId3"/>
                <a:stretch>
                  <a:fillRect l="-617" t="-3810" b="-6667"/>
                </a:stretch>
              </a:blipFill>
            </p:spPr>
            <p:txBody>
              <a:bodyPr/>
              <a:lstStyle/>
              <a:p>
                <a:r>
                  <a:rPr lang="ja-ES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4E47C558-8EA0-8939-CC98-80169DA3D659}"/>
              </a:ext>
            </a:extLst>
          </p:cNvPr>
          <p:cNvGrpSpPr/>
          <p:nvPr/>
        </p:nvGrpSpPr>
        <p:grpSpPr>
          <a:xfrm>
            <a:off x="515116" y="2112464"/>
            <a:ext cx="3123802" cy="1869264"/>
            <a:chOff x="515116" y="2112464"/>
            <a:chExt cx="3123802" cy="1869264"/>
          </a:xfrm>
        </p:grpSpPr>
        <p:pic>
          <p:nvPicPr>
            <p:cNvPr id="7" name="図 6" descr="プレート, コンパクトディスク, ミラー が含まれている画像&#10;&#10;自動的に生成された説明">
              <a:extLst>
                <a:ext uri="{FF2B5EF4-FFF2-40B4-BE49-F238E27FC236}">
                  <a16:creationId xmlns:a16="http://schemas.microsoft.com/office/drawing/2014/main" id="{97427B13-3AFC-3775-0E0F-D01CCAB4D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5116" y="2112464"/>
              <a:ext cx="3123802" cy="1788416"/>
            </a:xfrm>
            <a:prstGeom prst="rect">
              <a:avLst/>
            </a:prstGeom>
          </p:spPr>
        </p:pic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0034A900-4125-1F41-CED0-393380A164A5}"/>
                </a:ext>
              </a:extLst>
            </p:cNvPr>
            <p:cNvSpPr txBox="1"/>
            <p:nvPr/>
          </p:nvSpPr>
          <p:spPr>
            <a:xfrm>
              <a:off x="708433" y="3673951"/>
              <a:ext cx="600913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ja-ES" sz="1400" dirty="0">
                  <a:latin typeface="Meiryo" panose="020B0604030504040204" pitchFamily="34" charset="-128"/>
                  <a:ea typeface="Meiryo" panose="020B0604030504040204" pitchFamily="34" charset="-128"/>
                </a:rPr>
                <a:t>-300</a:t>
              </a:r>
              <a:endParaRPr kumimoji="1" lang="ja-ES" altLang="en-US" sz="1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テキスト ボックス 11">
                  <a:extLst>
                    <a:ext uri="{FF2B5EF4-FFF2-40B4-BE49-F238E27FC236}">
                      <a16:creationId xmlns:a16="http://schemas.microsoft.com/office/drawing/2014/main" id="{59BCCFCC-D862-157D-CBC5-F1F22663E491}"/>
                    </a:ext>
                  </a:extLst>
                </p:cNvPr>
                <p:cNvSpPr txBox="1"/>
                <p:nvPr/>
              </p:nvSpPr>
              <p:spPr>
                <a:xfrm>
                  <a:off x="2855617" y="3673950"/>
                  <a:ext cx="783301" cy="30777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ES" sz="1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300</a:t>
                  </a:r>
                  <a14:m>
                    <m:oMath xmlns:m="http://schemas.openxmlformats.org/officeDocument/2006/math">
                      <m:r>
                        <a:rPr kumimoji="1" lang="en-US" altLang="ja-ES" sz="1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kumimoji="1" lang="en-US" altLang="ja-E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𝐾</m:t>
                      </m:r>
                    </m:oMath>
                  </a14:m>
                  <a:endParaRPr kumimoji="1" lang="ja-ES" altLang="en-US" sz="1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mc:Choice>
          <mc:Fallback>
            <p:sp>
              <p:nvSpPr>
                <p:cNvPr id="12" name="テキスト ボックス 11">
                  <a:extLst>
                    <a:ext uri="{FF2B5EF4-FFF2-40B4-BE49-F238E27FC236}">
                      <a16:creationId xmlns:a16="http://schemas.microsoft.com/office/drawing/2014/main" id="{59BCCFCC-D862-157D-CBC5-F1F22663E49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55617" y="3673950"/>
                  <a:ext cx="783301" cy="307777"/>
                </a:xfrm>
                <a:prstGeom prst="rect">
                  <a:avLst/>
                </a:prstGeom>
                <a:blipFill>
                  <a:blip r:embed="rId5"/>
                  <a:stretch>
                    <a:fillRect l="-1587" t="-4000" b="-20000"/>
                  </a:stretch>
                </a:blipFill>
              </p:spPr>
              <p:txBody>
                <a:bodyPr/>
                <a:lstStyle/>
                <a:p>
                  <a:r>
                    <a:rPr lang="ja-ES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4" name="上矢印 13">
            <a:extLst>
              <a:ext uri="{FF2B5EF4-FFF2-40B4-BE49-F238E27FC236}">
                <a16:creationId xmlns:a16="http://schemas.microsoft.com/office/drawing/2014/main" id="{CEEC324A-0463-98D1-26DE-F276B073137C}"/>
              </a:ext>
            </a:extLst>
          </p:cNvPr>
          <p:cNvSpPr/>
          <p:nvPr/>
        </p:nvSpPr>
        <p:spPr>
          <a:xfrm rot="10800000">
            <a:off x="7589519" y="3668527"/>
            <a:ext cx="310896" cy="575170"/>
          </a:xfrm>
          <a:prstGeom prst="upArrow">
            <a:avLst>
              <a:gd name="adj1" fmla="val 50000"/>
              <a:gd name="adj2" fmla="val 5588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F381DA78-99D9-9145-5B49-5B869C6AB283}"/>
                  </a:ext>
                </a:extLst>
              </p:cNvPr>
              <p:cNvSpPr txBox="1"/>
              <p:nvPr/>
            </p:nvSpPr>
            <p:spPr>
              <a:xfrm>
                <a:off x="3794760" y="4412893"/>
                <a:ext cx="8223504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現在では、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CMB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の</a:t>
                </a:r>
                <a:r>
                  <a:rPr kumimoji="1" lang="ja-ES" altLang="en-US" sz="20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偏光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が大きなテーマとなっている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2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つの偏光モードがあり、それぞれのモードで異なる物理に迫れる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E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モード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kumimoji="1" lang="ja-ES" altLang="en-US" sz="2000" i="1" smtClean="0">
                            <a:latin typeface="Cambria Math" panose="02040503050406030204" pitchFamily="18" charset="0"/>
                            <a:ea typeface="Meiryo" panose="020B0604030504040204" pitchFamily="34" charset="-128"/>
                            <a:cs typeface="Arial" panose="020B0604020202020204" pitchFamily="34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kumimoji="1" lang="en-US" altLang="ja-ES" sz="2000" smtClean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kumimoji="1" lang="en-US" altLang="ja-ES" sz="2000" i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  <m:t>m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ja-ES" sz="200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ν</m:t>
                            </m:r>
                          </m:sub>
                        </m:sSub>
                      </m:e>
                    </m:nary>
                  </m:oMath>
                </a14:m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B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モード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: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インフレーション、</a:t>
                </a:r>
                <a:r>
                  <a:rPr kumimoji="1" lang="ja-ES" altLang="en-US" sz="2000" dirty="0"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kumimoji="1" lang="ja-ES" altLang="en-US" sz="2000" i="1" smtClean="0">
                            <a:latin typeface="Cambria Math" panose="02040503050406030204" pitchFamily="18" charset="0"/>
                            <a:ea typeface="Meiryo" panose="020B0604030504040204" pitchFamily="34" charset="-128"/>
                            <a:cs typeface="Arial" panose="020B0604020202020204" pitchFamily="34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kumimoji="1" lang="en-US" altLang="ja-ES" sz="2000" i="1" smtClean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kumimoji="1" lang="en-US" altLang="ja-ES" sz="2000" i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  <m:t>m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ja-ES" sz="200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ν</m:t>
                            </m:r>
                          </m:sub>
                        </m:sSub>
                      </m:e>
                    </m:nary>
                  </m:oMath>
                </a14:m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F381DA78-99D9-9145-5B49-5B869C6AB2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4760" y="4412893"/>
                <a:ext cx="8223504" cy="1323439"/>
              </a:xfrm>
              <a:prstGeom prst="rect">
                <a:avLst/>
              </a:prstGeom>
              <a:blipFill>
                <a:blip r:embed="rId6"/>
                <a:stretch>
                  <a:fillRect l="-772" t="-2857" b="-53333"/>
                </a:stretch>
              </a:blipFill>
            </p:spPr>
            <p:txBody>
              <a:bodyPr/>
              <a:lstStyle/>
              <a:p>
                <a:r>
                  <a:rPr lang="ja-ES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図 16">
            <a:extLst>
              <a:ext uri="{FF2B5EF4-FFF2-40B4-BE49-F238E27FC236}">
                <a16:creationId xmlns:a16="http://schemas.microsoft.com/office/drawing/2014/main" id="{E46F30F1-CA52-452B-5C30-FBD37423E4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5116" y="4267042"/>
            <a:ext cx="3123964" cy="203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92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7F089-01FA-8687-5FF9-CDF79E4D5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15C4B4-B927-6D78-13F8-E77462D11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偏光</a:t>
            </a:r>
            <a:r>
              <a:rPr kumimoji="1" lang="en-US" altLang="ja-ES" sz="3600" dirty="0">
                <a:latin typeface="Meiryo" panose="020B0604030504040204" pitchFamily="34" charset="-128"/>
                <a:ea typeface="Meiryo" panose="020B0604030504040204" pitchFamily="34" charset="-128"/>
              </a:rPr>
              <a:t>E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モードと角度スケール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F67EB0-3DCC-9EF7-18E3-77875B6C9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BD5B6D-6B58-2E10-3846-A3599F5B8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233C107A-CAF2-51AD-E1E1-CDB9A2B9FAD0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2EBB180-9AF8-E25E-C73D-B4E85A18E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C656AFD-E505-DACA-CFEF-0BBC1A5928FE}"/>
              </a:ext>
            </a:extLst>
          </p:cNvPr>
          <p:cNvSpPr txBox="1"/>
          <p:nvPr/>
        </p:nvSpPr>
        <p:spPr>
          <a:xfrm>
            <a:off x="262128" y="1171054"/>
            <a:ext cx="11667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CMB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の偏光は角度スケールに対する</a:t>
            </a:r>
            <a:r>
              <a:rPr kumimoji="1" lang="ja-ES" altLang="en-US" sz="20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パワースペクトル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を通して観測する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2CF48869-CDAF-406E-7613-9CF1CDC52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593" y="1541472"/>
            <a:ext cx="3501292" cy="2813538"/>
          </a:xfrm>
          <a:prstGeom prst="rect">
            <a:avLst/>
          </a:prstGeom>
        </p:spPr>
      </p:pic>
      <p:sp>
        <p:nvSpPr>
          <p:cNvPr id="8" name="ドーナツ 7">
            <a:extLst>
              <a:ext uri="{FF2B5EF4-FFF2-40B4-BE49-F238E27FC236}">
                <a16:creationId xmlns:a16="http://schemas.microsoft.com/office/drawing/2014/main" id="{4B092E2C-8C69-1F05-E434-95012FD25C74}"/>
              </a:ext>
            </a:extLst>
          </p:cNvPr>
          <p:cNvSpPr/>
          <p:nvPr/>
        </p:nvSpPr>
        <p:spPr>
          <a:xfrm>
            <a:off x="8240467" y="2330279"/>
            <a:ext cx="1469136" cy="1206127"/>
          </a:xfrm>
          <a:prstGeom prst="donut">
            <a:avLst>
              <a:gd name="adj" fmla="val 297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>
              <a:solidFill>
                <a:schemeClr val="tx1"/>
              </a:solidFill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AA34A14-C766-6C25-6792-F8BE852671D5}"/>
              </a:ext>
            </a:extLst>
          </p:cNvPr>
          <p:cNvCxnSpPr>
            <a:cxnSpLocks/>
          </p:cNvCxnSpPr>
          <p:nvPr/>
        </p:nvCxnSpPr>
        <p:spPr>
          <a:xfrm flipH="1" flipV="1">
            <a:off x="7360920" y="2052344"/>
            <a:ext cx="879547" cy="534345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211EE9A2-21B7-9C45-5703-5832031377FC}"/>
                  </a:ext>
                </a:extLst>
              </p:cNvPr>
              <p:cNvSpPr txBox="1"/>
              <p:nvPr/>
            </p:nvSpPr>
            <p:spPr>
              <a:xfrm>
                <a:off x="262128" y="4188453"/>
                <a:ext cx="612038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光学的厚み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ja-E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𝜏</m:t>
                    </m:r>
                  </m:oMath>
                </a14:m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とニュートリノ質量和</a:t>
                </a:r>
                <a:r>
                  <a:rPr kumimoji="1" lang="ja-ES" altLang="en-US" sz="2000" dirty="0"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:r>
                  <a:rPr kumimoji="1" lang="en-US" altLang="ja-ES" sz="2000" dirty="0"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kumimoji="1" lang="ja-ES" altLang="en-US" sz="2000" i="1" smtClean="0">
                            <a:latin typeface="Cambria Math" panose="02040503050406030204" pitchFamily="18" charset="0"/>
                            <a:ea typeface="Meiryo" panose="020B0604030504040204" pitchFamily="34" charset="-128"/>
                            <a:cs typeface="Arial" panose="020B0604020202020204" pitchFamily="34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kumimoji="1" lang="en-US" altLang="ja-ES" sz="2000" i="1" smtClean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kumimoji="1" lang="en-US" altLang="ja-ES" sz="2000" i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  <m:t>m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ja-ES" sz="200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ν</m:t>
                            </m:r>
                          </m:sub>
                        </m:sSub>
                        <m:r>
                          <a:rPr kumimoji="1" lang="en-US" altLang="ja-E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は縮退したパラメータ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211EE9A2-21B7-9C45-5703-5832031377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128" y="4188453"/>
                <a:ext cx="6120384" cy="707886"/>
              </a:xfrm>
              <a:prstGeom prst="rect">
                <a:avLst/>
              </a:prstGeom>
              <a:blipFill>
                <a:blip r:embed="rId4"/>
                <a:stretch>
                  <a:fillRect l="-828" t="-66667" r="-621" b="-56140"/>
                </a:stretch>
              </a:blipFill>
            </p:spPr>
            <p:txBody>
              <a:bodyPr/>
              <a:lstStyle/>
              <a:p>
                <a:r>
                  <a:rPr lang="ja-ES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0CACFC94-1F5C-4BD4-2EE5-B4075888FBD3}"/>
                  </a:ext>
                </a:extLst>
              </p:cNvPr>
              <p:cNvSpPr txBox="1"/>
              <p:nvPr/>
            </p:nvSpPr>
            <p:spPr>
              <a:xfrm>
                <a:off x="262128" y="1685992"/>
                <a:ext cx="7098792" cy="1938992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宇宙の再電離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: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最初の天体が誕生した時期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(z~20)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に天体からの紫外線によって原子が再度電離する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800100" lvl="1" indent="-342900"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kumimoji="1" lang="en-US" altLang="ja-E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ℓ≤</m:t>
                    </m:r>
                  </m:oMath>
                </a14:m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10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の大角度スケールで新しい偏光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E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モードを生成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光学的厚み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ja-ES" altLang="en-US" sz="2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iryo" panose="020B0604030504040204" pitchFamily="34" charset="-128"/>
                        <a:cs typeface="Arial" panose="020B0604020202020204" pitchFamily="34" charset="0"/>
                      </a:rPr>
                      <m:t>𝜏</m:t>
                    </m:r>
                    <m:r>
                      <a:rPr kumimoji="1" lang="ja-ES" altLang="en-US" sz="2000" i="1" smtClean="0">
                        <a:latin typeface="Cambria Math" panose="02040503050406030204" pitchFamily="18" charset="0"/>
                        <a:ea typeface="Meiryo" panose="020B0604030504040204" pitchFamily="34" charset="-128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(CMB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にとって電子がどれほど不透明であったか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)</a:t>
                </a:r>
                <a:r>
                  <a:rPr kumimoji="1" lang="ja-ES" altLang="en-US" sz="2000" dirty="0"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ja-ES" altLang="en-US" sz="2000" i="1">
                        <a:latin typeface="Cambria Math" panose="02040503050406030204" pitchFamily="18" charset="0"/>
                        <a:ea typeface="Meiryo" panose="020B0604030504040204" pitchFamily="34" charset="-128"/>
                        <a:cs typeface="Arial" panose="020B0604020202020204" pitchFamily="34" charset="0"/>
                      </a:rPr>
                      <m:t>で</m:t>
                    </m:r>
                  </m:oMath>
                </a14:m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特徴づけられる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E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モードパワースペクトルから</a:t>
                </a:r>
                <a:r>
                  <a:rPr kumimoji="1" lang="en-US" altLang="ja-ES" sz="2000" dirty="0">
                    <a:ea typeface="Cambria Math" panose="02040503050406030204" pitchFamily="18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ja-E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𝜏</m:t>
                    </m:r>
                    <m:r>
                      <a:rPr kumimoji="1" lang="en-US" altLang="ja-E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を測定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0CACFC94-1F5C-4BD4-2EE5-B4075888FB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128" y="1685992"/>
                <a:ext cx="7098792" cy="1938992"/>
              </a:xfrm>
              <a:prstGeom prst="rect">
                <a:avLst/>
              </a:prstGeom>
              <a:blipFill>
                <a:blip r:embed="rId5"/>
                <a:stretch>
                  <a:fillRect l="-533" t="-1923" b="-3846"/>
                </a:stretch>
              </a:blipFill>
              <a:ln w="317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ES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図 14" descr="グラフ&#10;&#10;自動的に生成された説明">
            <a:extLst>
              <a:ext uri="{FF2B5EF4-FFF2-40B4-BE49-F238E27FC236}">
                <a16:creationId xmlns:a16="http://schemas.microsoft.com/office/drawing/2014/main" id="{BF163A49-6E67-F64F-D3EB-421B0C9FE6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3435" y="4317065"/>
            <a:ext cx="2743200" cy="2485339"/>
          </a:xfrm>
          <a:prstGeom prst="rect">
            <a:avLst/>
          </a:prstGeom>
        </p:spPr>
      </p:pic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60DB1C90-ECBC-8FA5-D5A9-C3C007326916}"/>
              </a:ext>
            </a:extLst>
          </p:cNvPr>
          <p:cNvCxnSpPr>
            <a:cxnSpLocks/>
          </p:cNvCxnSpPr>
          <p:nvPr/>
        </p:nvCxnSpPr>
        <p:spPr>
          <a:xfrm flipH="1" flipV="1">
            <a:off x="6481041" y="4605439"/>
            <a:ext cx="1122394" cy="254457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上矢印 18">
            <a:extLst>
              <a:ext uri="{FF2B5EF4-FFF2-40B4-BE49-F238E27FC236}">
                <a16:creationId xmlns:a16="http://schemas.microsoft.com/office/drawing/2014/main" id="{C5364359-3D07-27B8-4FA5-B021649F7F82}"/>
              </a:ext>
            </a:extLst>
          </p:cNvPr>
          <p:cNvSpPr/>
          <p:nvPr/>
        </p:nvSpPr>
        <p:spPr>
          <a:xfrm rot="10800000">
            <a:off x="3582393" y="4851550"/>
            <a:ext cx="310896" cy="575170"/>
          </a:xfrm>
          <a:prstGeom prst="upArrow">
            <a:avLst>
              <a:gd name="adj1" fmla="val 50000"/>
              <a:gd name="adj2" fmla="val 5588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8DD705AE-CF39-2C0F-5777-45FCDF1D65A3}"/>
                  </a:ext>
                </a:extLst>
              </p:cNvPr>
              <p:cNvSpPr txBox="1"/>
              <p:nvPr/>
            </p:nvSpPr>
            <p:spPr>
              <a:xfrm>
                <a:off x="262128" y="5589474"/>
                <a:ext cx="612038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光学的厚み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ja-E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𝜏</m:t>
                    </m:r>
                  </m:oMath>
                </a14:m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を精度よく測定することで、</a:t>
                </a:r>
                <a:r>
                  <a:rPr kumimoji="1" lang="ja-ES" altLang="en-US" sz="2000" dirty="0"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kumimoji="1" lang="ja-ES" altLang="en-US" sz="2000" i="1" smtClean="0">
                            <a:latin typeface="Cambria Math" panose="02040503050406030204" pitchFamily="18" charset="0"/>
                            <a:ea typeface="Meiryo" panose="020B0604030504040204" pitchFamily="34" charset="-128"/>
                            <a:cs typeface="Arial" panose="020B0604020202020204" pitchFamily="34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kumimoji="1" lang="en-US" altLang="ja-ES" sz="2000" i="1" smtClean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kumimoji="1" lang="en-US" altLang="ja-ES" sz="2000" i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  <m:t>m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ja-ES" sz="200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ν</m:t>
                            </m:r>
                          </m:sub>
                        </m:sSub>
                        <m:r>
                          <a:rPr kumimoji="1" lang="en-US" altLang="ja-E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 </m:t>
                        </m:r>
                      </m:e>
                    </m:nary>
                  </m:oMath>
                </a14:m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との縮退を解く！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8DD705AE-CF39-2C0F-5777-45FCDF1D65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128" y="5589474"/>
                <a:ext cx="6120384" cy="707886"/>
              </a:xfrm>
              <a:prstGeom prst="rect">
                <a:avLst/>
              </a:prstGeom>
              <a:blipFill>
                <a:blip r:embed="rId7"/>
                <a:stretch>
                  <a:fillRect l="-828" t="-69643" b="-57143"/>
                </a:stretch>
              </a:blipFill>
            </p:spPr>
            <p:txBody>
              <a:bodyPr/>
              <a:lstStyle/>
              <a:p>
                <a:r>
                  <a:rPr lang="ja-E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ドーナツ 22">
            <a:extLst>
              <a:ext uri="{FF2B5EF4-FFF2-40B4-BE49-F238E27FC236}">
                <a16:creationId xmlns:a16="http://schemas.microsoft.com/office/drawing/2014/main" id="{911419CD-7F9F-8325-6562-B999F38B3CBD}"/>
              </a:ext>
            </a:extLst>
          </p:cNvPr>
          <p:cNvSpPr/>
          <p:nvPr/>
        </p:nvSpPr>
        <p:spPr>
          <a:xfrm>
            <a:off x="8975035" y="3923055"/>
            <a:ext cx="421087" cy="372071"/>
          </a:xfrm>
          <a:prstGeom prst="donut">
            <a:avLst>
              <a:gd name="adj" fmla="val 2976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17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C56A2-4A3C-912C-F3F8-6D3C5A70B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A0F0F7-853F-CA18-BC6E-9D91D9B3F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偏光</a:t>
            </a:r>
            <a:r>
              <a:rPr kumimoji="1" lang="en-US" altLang="ja-ES" sz="3600" dirty="0">
                <a:latin typeface="Meiryo" panose="020B0604030504040204" pitchFamily="34" charset="-128"/>
                <a:ea typeface="Meiryo" panose="020B0604030504040204" pitchFamily="34" charset="-128"/>
              </a:rPr>
              <a:t>B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モードと角度スケール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9B334D9-ED85-0F60-396C-69EBA90EE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C719DC-83F5-F678-B12A-13D0801F5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87632D40-0F12-9B4A-5883-C7DE78322207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3DA2DEB-1AB6-93F6-433B-908EB5889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C106D858-B2FE-CA25-569C-72664F78D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911" y="2479196"/>
            <a:ext cx="4725904" cy="379760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6CB4A82-D2DB-1EFB-9032-B2E300C7FB4E}"/>
              </a:ext>
            </a:extLst>
          </p:cNvPr>
          <p:cNvSpPr txBox="1"/>
          <p:nvPr/>
        </p:nvSpPr>
        <p:spPr>
          <a:xfrm>
            <a:off x="311285" y="959307"/>
            <a:ext cx="116677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偏光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B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モードは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つの生成起源がある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原始重力波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 (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インフレーションの痕跡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)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重力レンズ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 (E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モードの偏光軸が回転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0" name="ドーナツ 9">
            <a:extLst>
              <a:ext uri="{FF2B5EF4-FFF2-40B4-BE49-F238E27FC236}">
                <a16:creationId xmlns:a16="http://schemas.microsoft.com/office/drawing/2014/main" id="{7CFBC694-A0E3-AC63-B67A-7FA6C2909AD5}"/>
              </a:ext>
            </a:extLst>
          </p:cNvPr>
          <p:cNvSpPr/>
          <p:nvPr/>
        </p:nvSpPr>
        <p:spPr>
          <a:xfrm>
            <a:off x="7210785" y="3608017"/>
            <a:ext cx="1469136" cy="1206127"/>
          </a:xfrm>
          <a:prstGeom prst="donut">
            <a:avLst>
              <a:gd name="adj" fmla="val 297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>
              <a:solidFill>
                <a:schemeClr val="tx1"/>
              </a:solidFill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CB1F4330-5B58-AB9F-A8C3-6F28EB10DDC7}"/>
              </a:ext>
            </a:extLst>
          </p:cNvPr>
          <p:cNvCxnSpPr>
            <a:cxnSpLocks/>
          </p:cNvCxnSpPr>
          <p:nvPr/>
        </p:nvCxnSpPr>
        <p:spPr>
          <a:xfrm flipV="1">
            <a:off x="8371346" y="3429000"/>
            <a:ext cx="489271" cy="172942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DC2CACD7-BA86-29C0-8951-672F880B0A50}"/>
                  </a:ext>
                </a:extLst>
              </p:cNvPr>
              <p:cNvSpPr txBox="1"/>
              <p:nvPr/>
            </p:nvSpPr>
            <p:spPr>
              <a:xfrm>
                <a:off x="8860617" y="2793351"/>
                <a:ext cx="3118412" cy="3170099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重力レンズ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B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モード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小角度スケール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(</a:t>
                </a:r>
                <a14:m>
                  <m:oMath xmlns:m="http://schemas.openxmlformats.org/officeDocument/2006/math">
                    <m:r>
                      <a:rPr kumimoji="1" lang="en-US" altLang="ja-E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ℓ</m:t>
                    </m:r>
                    <m:r>
                      <a:rPr kumimoji="1" lang="en-US" altLang="ja-E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~1000</m:t>
                    </m:r>
                  </m:oMath>
                </a14:m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)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E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モード偏光が我々に届くまでに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B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モードに変わる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800100" lvl="1" indent="-342900"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kumimoji="1" lang="ja-ES" altLang="en-US" sz="2000" i="1" smtClean="0">
                            <a:latin typeface="Cambria Math" panose="02040503050406030204" pitchFamily="18" charset="0"/>
                            <a:ea typeface="Meiryo" panose="020B0604030504040204" pitchFamily="34" charset="-128"/>
                            <a:cs typeface="Arial" panose="020B0604020202020204" pitchFamily="34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kumimoji="1" lang="en-US" altLang="ja-ES" sz="2000" i="1" smtClean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kumimoji="1" lang="en-US" altLang="ja-ES" sz="2000" i="0">
                                <a:latin typeface="Cambria Math" panose="02040503050406030204" pitchFamily="18" charset="0"/>
                                <a:ea typeface="Meiryo" panose="020B0604030504040204" pitchFamily="34" charset="-128"/>
                                <a:cs typeface="Arial" panose="020B0604020202020204" pitchFamily="34" charset="0"/>
                              </a:rPr>
                              <m:t>m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kumimoji="1" lang="en-US" altLang="ja-ES" sz="200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ν</m:t>
                            </m:r>
                          </m:sub>
                        </m:sSub>
                      </m:e>
                    </m:nary>
                  </m:oMath>
                </a14:m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と縮退した宇宙再電離期の光学的厚み</a:t>
                </a:r>
                <a14:m>
                  <m:oMath xmlns:m="http://schemas.openxmlformats.org/officeDocument/2006/math">
                    <m:r>
                      <a:rPr kumimoji="1" lang="en-US" altLang="ja-ES" sz="2000" b="0" i="0" dirty="0" smtClean="0">
                        <a:latin typeface="Cambria Math" panose="02040503050406030204" pitchFamily="18" charset="0"/>
                        <a:ea typeface="Meiryo" panose="020B0604030504040204" pitchFamily="34" charset="-128"/>
                        <a:cs typeface="Arial" panose="020B0604020202020204" pitchFamily="34" charset="0"/>
                      </a:rPr>
                      <m:t> </m:t>
                    </m:r>
                    <m:r>
                      <a:rPr kumimoji="1" lang="ja-ES" altLang="en-US" sz="2000" i="1" dirty="0" smtClean="0">
                        <a:latin typeface="Cambria Math" panose="02040503050406030204" pitchFamily="18" charset="0"/>
                        <a:ea typeface="Meiryo" panose="020B0604030504040204" pitchFamily="34" charset="-128"/>
                        <a:cs typeface="Arial" panose="020B0604020202020204" pitchFamily="34" charset="0"/>
                      </a:rPr>
                      <m:t>𝜏</m:t>
                    </m:r>
                    <m:r>
                      <a:rPr kumimoji="1" lang="en-US" altLang="ja-ES" sz="2000" b="0" i="1" dirty="0" smtClean="0">
                        <a:latin typeface="Cambria Math" panose="02040503050406030204" pitchFamily="18" charset="0"/>
                        <a:ea typeface="Meiryo" panose="020B0604030504040204" pitchFamily="34" charset="-128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の測定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800100" lvl="1" indent="-342900">
                  <a:buFont typeface="Wingdings" pitchFamily="2" charset="2"/>
                  <a:buChar char="§"/>
                </a:pP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DC2CACD7-BA86-29C0-8951-672F880B0A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0617" y="2793351"/>
                <a:ext cx="3118412" cy="3170099"/>
              </a:xfrm>
              <a:prstGeom prst="rect">
                <a:avLst/>
              </a:prstGeom>
              <a:blipFill>
                <a:blip r:embed="rId4"/>
                <a:stretch>
                  <a:fillRect l="-1205" t="-791"/>
                </a:stretch>
              </a:blipFill>
              <a:ln w="317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ja-E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ドーナツ 17">
            <a:extLst>
              <a:ext uri="{FF2B5EF4-FFF2-40B4-BE49-F238E27FC236}">
                <a16:creationId xmlns:a16="http://schemas.microsoft.com/office/drawing/2014/main" id="{B4F3131D-D24E-9D99-0A9D-095FFDF81121}"/>
              </a:ext>
            </a:extLst>
          </p:cNvPr>
          <p:cNvSpPr/>
          <p:nvPr/>
        </p:nvSpPr>
        <p:spPr>
          <a:xfrm>
            <a:off x="4666267" y="4683377"/>
            <a:ext cx="2059830" cy="1206127"/>
          </a:xfrm>
          <a:prstGeom prst="donut">
            <a:avLst>
              <a:gd name="adj" fmla="val 297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>
              <a:solidFill>
                <a:schemeClr val="tx1"/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1150503-B9D8-2DEC-D722-B627D0911C8B}"/>
              </a:ext>
            </a:extLst>
          </p:cNvPr>
          <p:cNvCxnSpPr>
            <a:cxnSpLocks/>
          </p:cNvCxnSpPr>
          <p:nvPr/>
        </p:nvCxnSpPr>
        <p:spPr>
          <a:xfrm flipH="1" flipV="1">
            <a:off x="3730981" y="4974336"/>
            <a:ext cx="822731" cy="246888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C9C7FF12-1FEE-BC15-21EE-ACE78560214F}"/>
              </a:ext>
            </a:extLst>
          </p:cNvPr>
          <p:cNvSpPr txBox="1"/>
          <p:nvPr/>
        </p:nvSpPr>
        <p:spPr>
          <a:xfrm>
            <a:off x="162238" y="2946835"/>
            <a:ext cx="3561772" cy="2862322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原始重力波由来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B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モード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重力レンズの影響が少ない大角度スケール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原始重力波はインフレーション時のテンソル揺らぎに対応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0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ではないテンソル・スカラー比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 r 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の測定を目指す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34" name="ドーナツ 33">
            <a:extLst>
              <a:ext uri="{FF2B5EF4-FFF2-40B4-BE49-F238E27FC236}">
                <a16:creationId xmlns:a16="http://schemas.microsoft.com/office/drawing/2014/main" id="{973E9421-F3C3-85E2-F3B9-82E023BB5C2B}"/>
              </a:ext>
            </a:extLst>
          </p:cNvPr>
          <p:cNvSpPr/>
          <p:nvPr/>
        </p:nvSpPr>
        <p:spPr>
          <a:xfrm>
            <a:off x="7859467" y="5756929"/>
            <a:ext cx="421087" cy="372071"/>
          </a:xfrm>
          <a:prstGeom prst="donut">
            <a:avLst>
              <a:gd name="adj" fmla="val 2976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897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EDAB28-2F53-87A8-0055-333268FA2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en-US" altLang="ja-JP" sz="3600" dirty="0" err="1">
                <a:latin typeface="Arial" panose="020B0604020202020204" pitchFamily="34" charset="0"/>
                <a:ea typeface="Meiryo" panose="020B0604030504040204" pitchFamily="34" charset="-128"/>
                <a:cs typeface="Arial" panose="020B0604020202020204" pitchFamily="34" charset="0"/>
              </a:rPr>
              <a:t>GroundBIRD</a:t>
            </a:r>
            <a:r>
              <a:rPr kumimoji="1" lang="ja-ES" altLang="en-US" sz="3600" dirty="0">
                <a:latin typeface="Arial" panose="020B0604020202020204" pitchFamily="34" charset="0"/>
                <a:ea typeface="Meiryo" panose="020B0604030504040204" pitchFamily="34" charset="-128"/>
                <a:cs typeface="Arial" panose="020B0604020202020204" pitchFamily="34" charset="0"/>
              </a:rPr>
              <a:t>実験</a:t>
            </a:r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8494E7C6-3186-ACE0-92C8-2214EB5F0516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811A8B9-EA4C-BB01-E8CD-8AE366845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A9B35F3E-47A5-1812-DC24-3B4C4E0C63D2}"/>
                  </a:ext>
                </a:extLst>
              </p:cNvPr>
              <p:cNvSpPr txBox="1"/>
              <p:nvPr/>
            </p:nvSpPr>
            <p:spPr>
              <a:xfrm>
                <a:off x="152766" y="1212852"/>
                <a:ext cx="11886467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s-E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GroundBIRD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実験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: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大角度スケール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(6 &lt; </a:t>
                </a:r>
                <a14:m>
                  <m:oMath xmlns:m="http://schemas.openxmlformats.org/officeDocument/2006/math">
                    <m:r>
                      <a:rPr kumimoji="1" lang="en-US" altLang="ja-E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ℓ</m:t>
                    </m:r>
                  </m:oMath>
                </a14:m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&lt; 300)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の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CMB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偏光を観測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スペイン領テネリフェ島のテイデ観測所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(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標高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2,400m)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から観測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物理目標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: 3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年間の観測で、光学的厚み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ja-ES" sz="20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𝜏</m:t>
                    </m:r>
                  </m:oMath>
                </a14:m>
                <a:r>
                  <a:rPr kumimoji="1" lang="en-US" altLang="ja-E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を</a:t>
                </a:r>
                <a14:m>
                  <m:oMath xmlns:m="http://schemas.openxmlformats.org/officeDocument/2006/math">
                    <m:r>
                      <a:rPr kumimoji="1" lang="en-US" altLang="ja-ES" sz="2000" b="0" i="0" dirty="0" smtClean="0">
                        <a:latin typeface="Cambria Math" panose="02040503050406030204" pitchFamily="18" charset="0"/>
                        <a:ea typeface="Meiryo" panose="020B0604030504040204" pitchFamily="34" charset="-128"/>
                        <a:cs typeface="Arial" panose="020B0604020202020204" pitchFamily="34" charset="0"/>
                      </a:rPr>
                      <m:t> </m:t>
                    </m:r>
                    <m:r>
                      <a:rPr kumimoji="1" lang="ja-ES" altLang="en-US" sz="200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iryo" panose="020B0604030504040204" pitchFamily="34" charset="-128"/>
                        <a:cs typeface="Arial" panose="020B0604020202020204" pitchFamily="34" charset="0"/>
                      </a:rPr>
                      <m:t>𝜎</m:t>
                    </m:r>
                    <m:r>
                      <a:rPr kumimoji="1" lang="en-US" altLang="ja-ES" sz="20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Meiryo" panose="020B0604030504040204" pitchFamily="34" charset="-128"/>
                        <a:cs typeface="Arial" panose="020B0604020202020204" pitchFamily="34" charset="0"/>
                      </a:rPr>
                      <m:t>(</m:t>
                    </m:r>
                    <m:r>
                      <a:rPr kumimoji="1" lang="en-US" altLang="ja-ES" sz="20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𝜏</m:t>
                    </m:r>
                    <m:r>
                      <a:rPr kumimoji="1" lang="en-US" altLang="ja-ES" sz="20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)~0.01</m:t>
                    </m:r>
                  </m:oMath>
                </a14:m>
                <a:r>
                  <a:rPr kumimoji="1" lang="en-US" altLang="ja-ES" sz="2000" dirty="0">
                    <a:solidFill>
                      <a:srgbClr val="FF0000"/>
                    </a:solidFill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の精度で測定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→</a:t>
                </a:r>
                <a:r>
                  <a:rPr kumimoji="1" lang="ja-JP" altLang="en-US" sz="200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 </a:t>
                </a:r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  <a:cs typeface="Arial" panose="020B0604020202020204" pitchFamily="34" charset="0"/>
                  </a:rPr>
                  <a:t>地上からの再測定</a:t>
                </a:r>
                <a:endPara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A9B35F3E-47A5-1812-DC24-3B4C4E0C63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766" y="1212852"/>
                <a:ext cx="11886467" cy="1015663"/>
              </a:xfrm>
              <a:prstGeom prst="rect">
                <a:avLst/>
              </a:prstGeom>
              <a:blipFill>
                <a:blip r:embed="rId5"/>
                <a:stretch>
                  <a:fillRect l="-427" t="-2469" b="-11111"/>
                </a:stretch>
              </a:blipFill>
            </p:spPr>
            <p:txBody>
              <a:bodyPr/>
              <a:lstStyle/>
              <a:p>
                <a:r>
                  <a:rPr lang="ja-ES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8D741E6E-357D-E3FE-E2DD-94226E9CE19B}"/>
              </a:ext>
            </a:extLst>
          </p:cNvPr>
          <p:cNvGrpSpPr/>
          <p:nvPr/>
        </p:nvGrpSpPr>
        <p:grpSpPr>
          <a:xfrm>
            <a:off x="310895" y="2519891"/>
            <a:ext cx="3522459" cy="3795784"/>
            <a:chOff x="-258429" y="2282818"/>
            <a:chExt cx="5000107" cy="4754791"/>
          </a:xfrm>
        </p:grpSpPr>
        <p:pic>
          <p:nvPicPr>
            <p:cNvPr id="8" name="図 7" descr="屋外, グリーン, 自転車, 駐車 が含まれている画像&#10;&#10;自動的に生成された説明">
              <a:extLst>
                <a:ext uri="{FF2B5EF4-FFF2-40B4-BE49-F238E27FC236}">
                  <a16:creationId xmlns:a16="http://schemas.microsoft.com/office/drawing/2014/main" id="{91247F82-B4A2-5042-42D6-024316AC7F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258429" y="2282818"/>
              <a:ext cx="5000107" cy="375008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" name="正方形/長方形 9">
                  <a:extLst>
                    <a:ext uri="{FF2B5EF4-FFF2-40B4-BE49-F238E27FC236}">
                      <a16:creationId xmlns:a16="http://schemas.microsoft.com/office/drawing/2014/main" id="{C5C7A9EB-1A33-2045-27C7-2139412C7EC6}"/>
                    </a:ext>
                  </a:extLst>
                </p:cNvPr>
                <p:cNvSpPr/>
                <p:nvPr/>
              </p:nvSpPr>
              <p:spPr>
                <a:xfrm>
                  <a:off x="283162" y="6032898"/>
                  <a:ext cx="4023243" cy="1004711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ES" sz="2000" dirty="0"/>
                    <a:t>FWHM~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kumimoji="1" lang="en-US" altLang="ja-ES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ES" sz="2000" b="0" i="1" smtClean="0">
                              <a:latin typeface="Cambria Math" panose="02040503050406030204" pitchFamily="18" charset="0"/>
                            </a:rPr>
                            <m:t>0.60</m:t>
                          </m:r>
                        </m:e>
                        <m:sup>
                          <m:r>
                            <a:rPr kumimoji="1" lang="en-US" altLang="ja-E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∘</m:t>
                          </m:r>
                        </m:sup>
                      </m:sSup>
                    </m:oMath>
                  </a14:m>
                  <a:r>
                    <a:rPr kumimoji="1" lang="en-US" altLang="ja-ES" sz="2000" dirty="0"/>
                    <a:t>@145GHz</a:t>
                  </a:r>
                </a:p>
                <a:p>
                  <a:pPr algn="ctr"/>
                  <a:r>
                    <a:rPr kumimoji="1" lang="en-US" altLang="ja-ES" sz="2000" dirty="0"/>
                    <a:t>FWHM~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kumimoji="1" lang="en-US" altLang="ja-ES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ja-ES" sz="2000" b="0" i="1" smtClean="0">
                              <a:latin typeface="Cambria Math" panose="02040503050406030204" pitchFamily="18" charset="0"/>
                            </a:rPr>
                            <m:t>0.42</m:t>
                          </m:r>
                        </m:e>
                        <m:sup>
                          <m:r>
                            <a:rPr kumimoji="1" lang="en-US" altLang="ja-E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∘</m:t>
                          </m:r>
                        </m:sup>
                      </m:sSup>
                    </m:oMath>
                  </a14:m>
                  <a:r>
                    <a:rPr kumimoji="1" lang="en-US" altLang="ja-ES" sz="2000" dirty="0"/>
                    <a:t>@220GHz</a:t>
                  </a:r>
                  <a:endParaRPr kumimoji="1" lang="ja-ES" altLang="en-US" sz="2000" dirty="0"/>
                </a:p>
              </p:txBody>
            </p:sp>
          </mc:Choice>
          <mc:Fallback>
            <p:sp>
              <p:nvSpPr>
                <p:cNvPr id="10" name="正方形/長方形 9">
                  <a:extLst>
                    <a:ext uri="{FF2B5EF4-FFF2-40B4-BE49-F238E27FC236}">
                      <a16:creationId xmlns:a16="http://schemas.microsoft.com/office/drawing/2014/main" id="{C5C7A9EB-1A33-2045-27C7-2139412C7EC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3162" y="6032898"/>
                  <a:ext cx="4023243" cy="1004711"/>
                </a:xfrm>
                <a:prstGeom prst="rect">
                  <a:avLst/>
                </a:prstGeom>
                <a:blipFill>
                  <a:blip r:embed="rId7"/>
                  <a:stretch>
                    <a:fillRect l="-444" b="-7576"/>
                  </a:stretch>
                </a:blipFill>
              </p:spPr>
              <p:txBody>
                <a:bodyPr/>
                <a:lstStyle/>
                <a:p>
                  <a:r>
                    <a:rPr lang="ja-ES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5" name="vlc-record-2024-09-13-16h37m25s-rtsp___localhost_12345_live-.mp4">
            <a:hlinkClick r:id="" action="ppaction://media"/>
            <a:extLst>
              <a:ext uri="{FF2B5EF4-FFF2-40B4-BE49-F238E27FC236}">
                <a16:creationId xmlns:a16="http://schemas.microsoft.com/office/drawing/2014/main" id="{1EFD5FC8-EEE9-7F20-04D1-CA2492FC57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85649" y="3293621"/>
            <a:ext cx="5249902" cy="2953070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91BB332-9DC7-7EB0-2600-DC2AF741331B}"/>
              </a:ext>
            </a:extLst>
          </p:cNvPr>
          <p:cNvSpPr txBox="1"/>
          <p:nvPr/>
        </p:nvSpPr>
        <p:spPr>
          <a:xfrm>
            <a:off x="4732525" y="2227950"/>
            <a:ext cx="73067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仰角を固定し、方位角方向に望遠鏡を回転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最大で</a:t>
            </a:r>
            <a:r>
              <a:rPr kumimoji="1" lang="en-US" altLang="ja-ES" sz="20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20RPM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 (3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秒で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回転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)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の高速回転で大気揺らぎを抑制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22" name="左カーブ矢印 21">
            <a:extLst>
              <a:ext uri="{FF2B5EF4-FFF2-40B4-BE49-F238E27FC236}">
                <a16:creationId xmlns:a16="http://schemas.microsoft.com/office/drawing/2014/main" id="{CDB6F9FA-5D35-1F07-4A79-523D02254AA6}"/>
              </a:ext>
            </a:extLst>
          </p:cNvPr>
          <p:cNvSpPr/>
          <p:nvPr/>
        </p:nvSpPr>
        <p:spPr>
          <a:xfrm rot="16636231">
            <a:off x="4638516" y="3215259"/>
            <a:ext cx="557784" cy="1620064"/>
          </a:xfrm>
          <a:prstGeom prst="curved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>
              <a:solidFill>
                <a:schemeClr val="tx1"/>
              </a:solidFill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938AA16B-43F6-25B7-ED68-054E14329983}"/>
              </a:ext>
            </a:extLst>
          </p:cNvPr>
          <p:cNvSpPr txBox="1"/>
          <p:nvPr/>
        </p:nvSpPr>
        <p:spPr>
          <a:xfrm>
            <a:off x="4126369" y="4392356"/>
            <a:ext cx="1859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回転すると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82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2838CF-A074-5C0F-9C5B-89E0E4355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B583BF-6754-7B3A-3533-349133556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焦点面検出器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D0A9F3-5474-85CA-6DE7-2F366E824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FFC9C0-7058-B110-DFD1-CE8F5A833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0DBB55CF-FFA0-2B6A-C46F-BA3819C06210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C8BA845-6E8E-7AAA-3249-FAC9D1DD9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F98D2B9B-5C14-DAC8-2F17-CAB658E3A5AF}"/>
              </a:ext>
            </a:extLst>
          </p:cNvPr>
          <p:cNvGrpSpPr/>
          <p:nvPr/>
        </p:nvGrpSpPr>
        <p:grpSpPr>
          <a:xfrm>
            <a:off x="7641334" y="-19484"/>
            <a:ext cx="4014218" cy="2957098"/>
            <a:chOff x="576666" y="2012058"/>
            <a:chExt cx="5409259" cy="4056944"/>
          </a:xfrm>
        </p:grpSpPr>
        <p:pic>
          <p:nvPicPr>
            <p:cNvPr id="7" name="図 6" descr="屋内, テーブル, 座る, 木製 が含まれている画像&#10;&#10;自動的に生成された説明">
              <a:extLst>
                <a:ext uri="{FF2B5EF4-FFF2-40B4-BE49-F238E27FC236}">
                  <a16:creationId xmlns:a16="http://schemas.microsoft.com/office/drawing/2014/main" id="{77525C9F-A183-0C3E-767F-84E53D81D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6666" y="2012058"/>
              <a:ext cx="5409259" cy="4056944"/>
            </a:xfrm>
            <a:prstGeom prst="rect">
              <a:avLst/>
            </a:prstGeom>
          </p:spPr>
        </p:pic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16441188-D4F1-519D-2F10-E73ECDBCE9CE}"/>
                </a:ext>
              </a:extLst>
            </p:cNvPr>
            <p:cNvSpPr/>
            <p:nvPr/>
          </p:nvSpPr>
          <p:spPr>
            <a:xfrm>
              <a:off x="2759117" y="3380626"/>
              <a:ext cx="1336578" cy="5410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4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220GHz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30931C8B-C276-67C9-CA06-7A8DCF211007}"/>
                </a:ext>
              </a:extLst>
            </p:cNvPr>
            <p:cNvSpPr/>
            <p:nvPr/>
          </p:nvSpPr>
          <p:spPr>
            <a:xfrm>
              <a:off x="1810815" y="2912559"/>
              <a:ext cx="1336578" cy="5100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4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3673CBFB-A294-1A34-9000-21DFF1817C39}"/>
                </a:ext>
              </a:extLst>
            </p:cNvPr>
            <p:cNvSpPr/>
            <p:nvPr/>
          </p:nvSpPr>
          <p:spPr>
            <a:xfrm>
              <a:off x="2777179" y="2484359"/>
              <a:ext cx="1405215" cy="7219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4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6146C198-9D6E-87BC-1B7C-D96E38B560ED}"/>
                </a:ext>
              </a:extLst>
            </p:cNvPr>
            <p:cNvSpPr/>
            <p:nvPr/>
          </p:nvSpPr>
          <p:spPr>
            <a:xfrm>
              <a:off x="3766972" y="2949353"/>
              <a:ext cx="1336578" cy="6414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4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D7B891C2-A7C6-3ED7-AD17-7FE2ECF8AE16}"/>
                </a:ext>
              </a:extLst>
            </p:cNvPr>
            <p:cNvSpPr/>
            <p:nvPr/>
          </p:nvSpPr>
          <p:spPr>
            <a:xfrm>
              <a:off x="3863749" y="3837341"/>
              <a:ext cx="1346599" cy="6606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4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291B22C5-7963-0D7A-3817-EB267A56F8E3}"/>
                </a:ext>
              </a:extLst>
            </p:cNvPr>
            <p:cNvSpPr/>
            <p:nvPr/>
          </p:nvSpPr>
          <p:spPr>
            <a:xfrm>
              <a:off x="1471249" y="3852075"/>
              <a:ext cx="1616923" cy="30431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4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12CA5A50-C821-E6EB-D774-5FCA3E86FBFC}"/>
                </a:ext>
              </a:extLst>
            </p:cNvPr>
            <p:cNvSpPr/>
            <p:nvPr/>
          </p:nvSpPr>
          <p:spPr>
            <a:xfrm>
              <a:off x="2351937" y="4333083"/>
              <a:ext cx="1858718" cy="81906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400" dirty="0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145GHz</a:t>
              </a:r>
            </a:p>
          </p:txBody>
        </p:sp>
      </p:grp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9B01E2E-8092-E69C-36CF-5D781F7C8E98}"/>
              </a:ext>
            </a:extLst>
          </p:cNvPr>
          <p:cNvSpPr txBox="1"/>
          <p:nvPr/>
        </p:nvSpPr>
        <p:spPr>
          <a:xfrm>
            <a:off x="238072" y="1240074"/>
            <a:ext cx="71594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時間応答性の高い超伝導検出器</a:t>
            </a:r>
            <a:r>
              <a:rPr kumimoji="1" lang="en-US" altLang="ja-ES" sz="20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MKID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を焦点面検出器として採用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2023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年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5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月に全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MKID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をインストールし、フルアレイでの観測が開始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145GHz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と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220GHz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の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つの帯域を観測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6AC5864-38FD-F1EB-F717-0412BCCC82B7}"/>
              </a:ext>
            </a:extLst>
          </p:cNvPr>
          <p:cNvSpPr txBox="1"/>
          <p:nvPr/>
        </p:nvSpPr>
        <p:spPr>
          <a:xfrm>
            <a:off x="8433235" y="3012661"/>
            <a:ext cx="2647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145GHz : 138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素子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220GHz : 23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素子</a:t>
            </a:r>
            <a:endParaRPr kumimoji="1" lang="ja-ES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51EF6D2E-48C9-3714-18F4-5646307CCE5D}"/>
              </a:ext>
            </a:extLst>
          </p:cNvPr>
          <p:cNvGrpSpPr/>
          <p:nvPr/>
        </p:nvGrpSpPr>
        <p:grpSpPr>
          <a:xfrm>
            <a:off x="701040" y="2986502"/>
            <a:ext cx="4887608" cy="3419961"/>
            <a:chOff x="417576" y="2784043"/>
            <a:chExt cx="4957655" cy="3518962"/>
          </a:xfrm>
        </p:grpSpPr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642D21DC-E9F5-E47F-BB9E-22194CFA1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7576" y="2784043"/>
              <a:ext cx="4957655" cy="3518962"/>
            </a:xfrm>
            <a:prstGeom prst="rect">
              <a:avLst/>
            </a:prstGeom>
          </p:spPr>
        </p:pic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FD3D7C07-47F0-3170-8122-532D6A756CCF}"/>
                </a:ext>
              </a:extLst>
            </p:cNvPr>
            <p:cNvSpPr/>
            <p:nvPr/>
          </p:nvSpPr>
          <p:spPr>
            <a:xfrm>
              <a:off x="3291408" y="2784043"/>
              <a:ext cx="155880" cy="3174698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E879C7FC-A776-1E10-5DA0-737252808FA7}"/>
                </a:ext>
              </a:extLst>
            </p:cNvPr>
            <p:cNvSpPr/>
            <p:nvPr/>
          </p:nvSpPr>
          <p:spPr>
            <a:xfrm>
              <a:off x="3703319" y="2784043"/>
              <a:ext cx="155880" cy="3174698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09B471F-727C-7DF7-E63C-54B4BB41174B}"/>
                </a:ext>
              </a:extLst>
            </p:cNvPr>
            <p:cNvSpPr txBox="1"/>
            <p:nvPr/>
          </p:nvSpPr>
          <p:spPr>
            <a:xfrm>
              <a:off x="3154680" y="5937263"/>
              <a:ext cx="58521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11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145</a:t>
              </a:r>
              <a:endParaRPr kumimoji="1" lang="ja-ES" altLang="en-US" sz="11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C9A3DA1E-94E2-D883-65AE-EFEB593E086E}"/>
                </a:ext>
              </a:extLst>
            </p:cNvPr>
            <p:cNvSpPr txBox="1"/>
            <p:nvPr/>
          </p:nvSpPr>
          <p:spPr>
            <a:xfrm>
              <a:off x="3566591" y="5948002"/>
              <a:ext cx="58521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1100" dirty="0">
                  <a:solidFill>
                    <a:srgbClr val="FF0000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220</a:t>
              </a:r>
              <a:endParaRPr kumimoji="1" lang="ja-ES" altLang="en-US" sz="11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3029B907-2249-577A-AA52-E061CB546101}"/>
              </a:ext>
            </a:extLst>
          </p:cNvPr>
          <p:cNvSpPr txBox="1"/>
          <p:nvPr/>
        </p:nvSpPr>
        <p:spPr>
          <a:xfrm>
            <a:off x="5723444" y="4018424"/>
            <a:ext cx="61330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CMB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を観測するためには、銀河からの前景放射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(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シンクロトロン放射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&amp;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ダスト熱放射</a:t>
            </a:r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)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を取り除く必要がある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複数の帯域を観測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088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520B2-568E-A193-805D-0E25D39AF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959476-7013-1D4F-2B6E-4659F209A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28"/>
            <a:ext cx="12192000" cy="1089862"/>
          </a:xfrm>
          <a:solidFill>
            <a:schemeClr val="tx2">
              <a:lumMod val="25000"/>
              <a:lumOff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ja-JP" sz="3600" dirty="0">
                <a:latin typeface="Meiryo" panose="020B0604030504040204" pitchFamily="34" charset="-128"/>
                <a:ea typeface="Meiryo" panose="020B0604030504040204" pitchFamily="34" charset="-128"/>
              </a:rPr>
              <a:t>   </a:t>
            </a:r>
            <a:r>
              <a:rPr kumimoji="1" lang="ja-ES" altLang="en-US" sz="3600" dirty="0">
                <a:latin typeface="Meiryo" panose="020B0604030504040204" pitchFamily="34" charset="-128"/>
                <a:ea typeface="Meiryo" panose="020B0604030504040204" pitchFamily="34" charset="-128"/>
              </a:rPr>
              <a:t>リモート観測と長期運用に向けて</a:t>
            </a: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46D49A-EC06-B784-B6E9-50E66126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ECE8CB3-8416-A7F5-80D8-7B7D22FB4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B860E25E-73E0-0359-385C-9C4DD5FF9230}"/>
              </a:ext>
            </a:extLst>
          </p:cNvPr>
          <p:cNvSpPr txBox="1">
            <a:spLocks/>
          </p:cNvSpPr>
          <p:nvPr/>
        </p:nvSpPr>
        <p:spPr>
          <a:xfrm>
            <a:off x="1008890" y="1571559"/>
            <a:ext cx="10515600" cy="88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FE5A229-9AF8-8A65-52E6-A063E6B47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9B5773C-A797-5016-212A-C0BFC520A2BA}"/>
              </a:ext>
            </a:extLst>
          </p:cNvPr>
          <p:cNvSpPr txBox="1"/>
          <p:nvPr/>
        </p:nvSpPr>
        <p:spPr>
          <a:xfrm>
            <a:off x="380813" y="1189918"/>
            <a:ext cx="110705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観測をリモートで行うシステムを構築し、日本からでも容易に望遠鏡へのアクセスが可能に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観測シフトを分業し、昼夜問わず観測をモニター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pic>
        <p:nvPicPr>
          <p:cNvPr id="7" name="図 6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DDCFC717-3A03-51D3-9B9C-88C4B5774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386" y="1890682"/>
            <a:ext cx="3384619" cy="2139953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7C6CDBD-16AA-CE22-A348-04D0B95A607E}"/>
              </a:ext>
            </a:extLst>
          </p:cNvPr>
          <p:cNvSpPr txBox="1"/>
          <p:nvPr/>
        </p:nvSpPr>
        <p:spPr>
          <a:xfrm>
            <a:off x="1155009" y="4039598"/>
            <a:ext cx="4171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Slack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アプリで観測状況をチェック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pic>
        <p:nvPicPr>
          <p:cNvPr id="10" name="図 9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30140D99-7CE9-0A41-8763-7C727A9E4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7247" y="1890682"/>
            <a:ext cx="4369302" cy="2123819"/>
          </a:xfrm>
          <a:prstGeom prst="rect">
            <a:avLst/>
          </a:prstGeom>
        </p:spPr>
      </p:pic>
      <p:sp>
        <p:nvSpPr>
          <p:cNvPr id="11" name="四角形吹き出し 10">
            <a:extLst>
              <a:ext uri="{FF2B5EF4-FFF2-40B4-BE49-F238E27FC236}">
                <a16:creationId xmlns:a16="http://schemas.microsoft.com/office/drawing/2014/main" id="{B279D755-64BF-E766-C383-EDD2D93A1D5F}"/>
              </a:ext>
            </a:extLst>
          </p:cNvPr>
          <p:cNvSpPr/>
          <p:nvPr/>
        </p:nvSpPr>
        <p:spPr>
          <a:xfrm>
            <a:off x="6266690" y="2868932"/>
            <a:ext cx="1885898" cy="399593"/>
          </a:xfrm>
          <a:prstGeom prst="wedgeRectCallout">
            <a:avLst>
              <a:gd name="adj1" fmla="val -54602"/>
              <a:gd name="adj2" fmla="val -122973"/>
            </a:avLst>
          </a:prstGeom>
          <a:solidFill>
            <a:schemeClr val="bg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検出器温度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6807B9A-E561-95F6-BF1B-FD3DB5E55FA5}"/>
              </a:ext>
            </a:extLst>
          </p:cNvPr>
          <p:cNvSpPr txBox="1"/>
          <p:nvPr/>
        </p:nvSpPr>
        <p:spPr>
          <a:xfrm>
            <a:off x="6096000" y="4039598"/>
            <a:ext cx="4171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天候、検出器温度などをモニター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3" name="上矢印 12">
            <a:extLst>
              <a:ext uri="{FF2B5EF4-FFF2-40B4-BE49-F238E27FC236}">
                <a16:creationId xmlns:a16="http://schemas.microsoft.com/office/drawing/2014/main" id="{D2A9696F-33E9-DEC7-157B-81B5BEF1E402}"/>
              </a:ext>
            </a:extLst>
          </p:cNvPr>
          <p:cNvSpPr/>
          <p:nvPr/>
        </p:nvSpPr>
        <p:spPr>
          <a:xfrm rot="5400000">
            <a:off x="5826858" y="4967634"/>
            <a:ext cx="133429" cy="1134385"/>
          </a:xfrm>
          <a:prstGeom prst="upArrow">
            <a:avLst>
              <a:gd name="adj1" fmla="val 50000"/>
              <a:gd name="adj2" fmla="val 5588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0CC0A37-5BB2-3220-9056-9960D41F44C6}"/>
              </a:ext>
            </a:extLst>
          </p:cNvPr>
          <p:cNvSpPr txBox="1"/>
          <p:nvPr/>
        </p:nvSpPr>
        <p:spPr>
          <a:xfrm>
            <a:off x="453965" y="4769950"/>
            <a:ext cx="4712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観測を長期運用するにあたっての要求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DD5BDC1-577C-2003-0746-6BA7A7ED9CAE}"/>
              </a:ext>
            </a:extLst>
          </p:cNvPr>
          <p:cNvSpPr txBox="1"/>
          <p:nvPr/>
        </p:nvSpPr>
        <p:spPr>
          <a:xfrm>
            <a:off x="693947" y="5312675"/>
            <a:ext cx="4325413" cy="70788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安定した運用と観測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データの質を良いものにする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F752A59-DAE7-90DE-4728-040A748B275B}"/>
              </a:ext>
            </a:extLst>
          </p:cNvPr>
          <p:cNvSpPr txBox="1"/>
          <p:nvPr/>
        </p:nvSpPr>
        <p:spPr>
          <a:xfrm>
            <a:off x="6895799" y="5312675"/>
            <a:ext cx="4325413" cy="70788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仰角データ取得システムの改善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検出器アライメントの補正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18" name="上矢印 17">
            <a:extLst>
              <a:ext uri="{FF2B5EF4-FFF2-40B4-BE49-F238E27FC236}">
                <a16:creationId xmlns:a16="http://schemas.microsoft.com/office/drawing/2014/main" id="{854D76E3-2FA6-23E9-E29A-07C9C23377B9}"/>
              </a:ext>
            </a:extLst>
          </p:cNvPr>
          <p:cNvSpPr/>
          <p:nvPr/>
        </p:nvSpPr>
        <p:spPr>
          <a:xfrm rot="5400000">
            <a:off x="5826857" y="5266114"/>
            <a:ext cx="133429" cy="1134385"/>
          </a:xfrm>
          <a:prstGeom prst="upArrow">
            <a:avLst>
              <a:gd name="adj1" fmla="val 50000"/>
              <a:gd name="adj2" fmla="val 5588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2868C54-8C7F-EDCC-8E67-78B02ED073D2}"/>
              </a:ext>
            </a:extLst>
          </p:cNvPr>
          <p:cNvSpPr txBox="1"/>
          <p:nvPr/>
        </p:nvSpPr>
        <p:spPr>
          <a:xfrm>
            <a:off x="7432546" y="4769310"/>
            <a:ext cx="2834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  <a:cs typeface="Arial" panose="020B0604020202020204" pitchFamily="34" charset="0"/>
              </a:rPr>
              <a:t>本論文で行なったこと</a:t>
            </a:r>
            <a:endParaRPr kumimoji="1" lang="en-US" altLang="ja-ES" sz="2000" dirty="0"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013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A42437-AF0D-0771-4D5B-2CFD2DE32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B652544-B5FE-7191-478B-BA7E66033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2025/2/3</a:t>
            </a:r>
            <a:endParaRPr kumimoji="1" lang="ja-E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EDF9323-24ED-2BE9-31A2-693B22107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修論発表会</a:t>
            </a:r>
            <a:endParaRPr kumimoji="1" lang="ja-E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350F97C-55CB-97D7-B110-26022C410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56B9A-EE80-2546-9862-374E0D000D93}" type="slidenum">
              <a:rPr kumimoji="1" lang="ja-ES" altLang="en-US" smtClean="0"/>
              <a:t>9</a:t>
            </a:fld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CEBAD62-CFFE-453C-6730-53E12D8B7737}"/>
              </a:ext>
            </a:extLst>
          </p:cNvPr>
          <p:cNvSpPr txBox="1"/>
          <p:nvPr/>
        </p:nvSpPr>
        <p:spPr>
          <a:xfrm>
            <a:off x="2347221" y="2721114"/>
            <a:ext cx="74975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4000" dirty="0">
                <a:latin typeface="Meiryo" panose="020B0604030504040204" pitchFamily="34" charset="-128"/>
                <a:ea typeface="Meiryo" panose="020B0604030504040204" pitchFamily="34" charset="-128"/>
              </a:rPr>
              <a:t>仰角データ取得システムの改善</a:t>
            </a:r>
          </a:p>
        </p:txBody>
      </p:sp>
    </p:spTree>
    <p:extLst>
      <p:ext uri="{BB962C8B-B14F-4D97-AF65-F5344CB8AC3E}">
        <p14:creationId xmlns:p14="http://schemas.microsoft.com/office/powerpoint/2010/main" val="1367976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593</Words>
  <Application>Microsoft Macintosh PowerPoint</Application>
  <PresentationFormat>ワイド画面</PresentationFormat>
  <Paragraphs>198</Paragraphs>
  <Slides>17</Slides>
  <Notes>13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24" baseType="lpstr">
      <vt:lpstr>Meiryo</vt:lpstr>
      <vt:lpstr>Aptos</vt:lpstr>
      <vt:lpstr>Aptos Display</vt:lpstr>
      <vt:lpstr>Arial</vt:lpstr>
      <vt:lpstr>Cambria Math</vt:lpstr>
      <vt:lpstr>Wingdings</vt:lpstr>
      <vt:lpstr>Office テーマ</vt:lpstr>
      <vt:lpstr>CMB望遠鏡GroundBIRDの焦点面検出器アライメントと長期運用に向けた角度データ取得システムの最適化</vt:lpstr>
      <vt:lpstr>PowerPoint プレゼンテーション</vt:lpstr>
      <vt:lpstr>   宇宙マイクロ波背景放射(CMB)</vt:lpstr>
      <vt:lpstr>   偏光Eモードと角度スケール</vt:lpstr>
      <vt:lpstr>   偏光Bモードと角度スケール</vt:lpstr>
      <vt:lpstr>   GroundBIRD実験 </vt:lpstr>
      <vt:lpstr>   焦点面検出器</vt:lpstr>
      <vt:lpstr>   リモート観測と長期運用に向けて</vt:lpstr>
      <vt:lpstr>PowerPoint プレゼンテーション</vt:lpstr>
      <vt:lpstr>   仰角DAQの役割</vt:lpstr>
      <vt:lpstr>   仰角データ取得の問題点</vt:lpstr>
      <vt:lpstr>   PYNQを用いたOSインストール</vt:lpstr>
      <vt:lpstr>   動作確認と運用</vt:lpstr>
      <vt:lpstr>PowerPoint プレゼンテーション</vt:lpstr>
      <vt:lpstr>   宇宙マイクロ波背景放射(CMB)</vt:lpstr>
      <vt:lpstr>   宇宙マイクロ波背景放射(CMB)</vt:lpstr>
      <vt:lpstr>   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kataoka.keisuke.45x@st.kyoto-u.ac.jp</dc:creator>
  <cp:lastModifiedBy>kataoka.keisuke.45x@st.kyoto-u.ac.jp</cp:lastModifiedBy>
  <cp:revision>46</cp:revision>
  <dcterms:created xsi:type="dcterms:W3CDTF">2025-01-26T06:27:01Z</dcterms:created>
  <dcterms:modified xsi:type="dcterms:W3CDTF">2025-01-26T14:53:59Z</dcterms:modified>
</cp:coreProperties>
</file>

<file path=docProps/thumbnail.jpeg>
</file>